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3" r:id="rId4"/>
    <p:sldId id="279" r:id="rId5"/>
    <p:sldId id="261" r:id="rId6"/>
    <p:sldId id="284" r:id="rId7"/>
    <p:sldId id="282" r:id="rId8"/>
    <p:sldId id="296" r:id="rId9"/>
    <p:sldId id="297" r:id="rId10"/>
    <p:sldId id="285" r:id="rId11"/>
    <p:sldId id="290" r:id="rId12"/>
    <p:sldId id="281" r:id="rId13"/>
    <p:sldId id="259" r:id="rId14"/>
    <p:sldId id="287" r:id="rId15"/>
    <p:sldId id="260" r:id="rId16"/>
    <p:sldId id="263" r:id="rId17"/>
    <p:sldId id="264" r:id="rId18"/>
    <p:sldId id="262" r:id="rId19"/>
    <p:sldId id="265" r:id="rId20"/>
    <p:sldId id="266" r:id="rId21"/>
    <p:sldId id="267" r:id="rId22"/>
    <p:sldId id="278" r:id="rId23"/>
    <p:sldId id="269" r:id="rId24"/>
    <p:sldId id="270" r:id="rId25"/>
    <p:sldId id="276" r:id="rId26"/>
    <p:sldId id="291" r:id="rId27"/>
    <p:sldId id="272" r:id="rId28"/>
    <p:sldId id="292" r:id="rId29"/>
    <p:sldId id="293" r:id="rId30"/>
    <p:sldId id="294" r:id="rId31"/>
    <p:sldId id="274" r:id="rId32"/>
    <p:sldId id="295" r:id="rId33"/>
    <p:sldId id="299" r:id="rId34"/>
    <p:sldId id="29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1D4"/>
    <a:srgbClr val="33EC14"/>
    <a:srgbClr val="0E3846"/>
    <a:srgbClr val="0E3847"/>
    <a:srgbClr val="FFFF00"/>
    <a:srgbClr val="194A5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84" d="100"/>
          <a:sy n="84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6F71F-FB29-4968-ACA0-0A16F3F8540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4BAA28-8C69-41E1-B335-2D46C2BFDDD0}">
      <dgm:prSet/>
      <dgm:spPr/>
      <dgm:t>
        <a:bodyPr/>
        <a:lstStyle/>
        <a:p>
          <a:r>
            <a:rPr lang="en-SG" b="1" dirty="0"/>
            <a:t>Checked missing values and duplicates</a:t>
          </a:r>
          <a:endParaRPr lang="en-US" dirty="0"/>
        </a:p>
      </dgm:t>
    </dgm:pt>
    <dgm:pt modelId="{7988FA86-300E-4B8A-8174-F33D52ED829E}" type="parTrans" cxnId="{DEDC400B-6FC3-4C80-95E3-0717E4B71708}">
      <dgm:prSet/>
      <dgm:spPr/>
      <dgm:t>
        <a:bodyPr/>
        <a:lstStyle/>
        <a:p>
          <a:endParaRPr lang="en-US"/>
        </a:p>
      </dgm:t>
    </dgm:pt>
    <dgm:pt modelId="{F73512E6-3C38-441B-ABA1-40C516B4186B}" type="sibTrans" cxnId="{DEDC400B-6FC3-4C80-95E3-0717E4B71708}">
      <dgm:prSet/>
      <dgm:spPr/>
      <dgm:t>
        <a:bodyPr/>
        <a:lstStyle/>
        <a:p>
          <a:endParaRPr lang="en-US"/>
        </a:p>
      </dgm:t>
    </dgm:pt>
    <dgm:pt modelId="{078E33CB-7A40-482A-90E9-328A1F7B4ADB}">
      <dgm:prSet/>
      <dgm:spPr/>
      <dgm:t>
        <a:bodyPr/>
        <a:lstStyle/>
        <a:p>
          <a:r>
            <a:rPr lang="en-SG" b="1"/>
            <a:t>Set a cut off value for extreme values</a:t>
          </a:r>
          <a:endParaRPr lang="en-US"/>
        </a:p>
      </dgm:t>
    </dgm:pt>
    <dgm:pt modelId="{253E7B99-9874-4EA4-B253-1C290CF50776}" type="parTrans" cxnId="{2C1D5053-976F-48C4-AEC4-BD3AC5AC2933}">
      <dgm:prSet/>
      <dgm:spPr/>
      <dgm:t>
        <a:bodyPr/>
        <a:lstStyle/>
        <a:p>
          <a:endParaRPr lang="en-US"/>
        </a:p>
      </dgm:t>
    </dgm:pt>
    <dgm:pt modelId="{542E4C7A-3EEF-4016-963C-35F4F0D44CBD}" type="sibTrans" cxnId="{2C1D5053-976F-48C4-AEC4-BD3AC5AC2933}">
      <dgm:prSet/>
      <dgm:spPr/>
      <dgm:t>
        <a:bodyPr/>
        <a:lstStyle/>
        <a:p>
          <a:endParaRPr lang="en-US"/>
        </a:p>
      </dgm:t>
    </dgm:pt>
    <dgm:pt modelId="{A6DE4764-B631-48CE-ADA0-145A1E9431B5}">
      <dgm:prSet/>
      <dgm:spPr/>
      <dgm:t>
        <a:bodyPr/>
        <a:lstStyle/>
        <a:p>
          <a:r>
            <a:rPr lang="en-SG" b="1"/>
            <a:t>Derived suitable predictor variables</a:t>
          </a:r>
          <a:endParaRPr lang="en-US"/>
        </a:p>
      </dgm:t>
    </dgm:pt>
    <dgm:pt modelId="{B278799A-58FF-4B6F-BA41-B7B8E20A4FF0}" type="parTrans" cxnId="{7C435CBD-E85B-4A0E-91E3-1CEA81548863}">
      <dgm:prSet/>
      <dgm:spPr/>
      <dgm:t>
        <a:bodyPr/>
        <a:lstStyle/>
        <a:p>
          <a:endParaRPr lang="en-US"/>
        </a:p>
      </dgm:t>
    </dgm:pt>
    <dgm:pt modelId="{1FB896D0-EA4B-439C-BA88-CDF7DEAEFA08}" type="sibTrans" cxnId="{7C435CBD-E85B-4A0E-91E3-1CEA81548863}">
      <dgm:prSet/>
      <dgm:spPr/>
      <dgm:t>
        <a:bodyPr/>
        <a:lstStyle/>
        <a:p>
          <a:endParaRPr lang="en-US"/>
        </a:p>
      </dgm:t>
    </dgm:pt>
    <dgm:pt modelId="{D3DC09BD-C2C0-4599-8810-24A97848D353}">
      <dgm:prSet/>
      <dgm:spPr/>
      <dgm:t>
        <a:bodyPr/>
        <a:lstStyle/>
        <a:p>
          <a:r>
            <a:rPr lang="en-SG" b="1"/>
            <a:t>Transformed response variable</a:t>
          </a:r>
          <a:endParaRPr lang="en-US"/>
        </a:p>
      </dgm:t>
    </dgm:pt>
    <dgm:pt modelId="{A99A7563-8F1E-43B1-BF1B-1F786DBA4DA4}" type="parTrans" cxnId="{AD2D0255-6F9A-4B76-B086-A3886F625D1E}">
      <dgm:prSet/>
      <dgm:spPr/>
      <dgm:t>
        <a:bodyPr/>
        <a:lstStyle/>
        <a:p>
          <a:endParaRPr lang="en-US"/>
        </a:p>
      </dgm:t>
    </dgm:pt>
    <dgm:pt modelId="{1DE9114B-B54B-417B-BC7C-405491606965}" type="sibTrans" cxnId="{AD2D0255-6F9A-4B76-B086-A3886F625D1E}">
      <dgm:prSet/>
      <dgm:spPr/>
      <dgm:t>
        <a:bodyPr/>
        <a:lstStyle/>
        <a:p>
          <a:endParaRPr lang="en-US"/>
        </a:p>
      </dgm:t>
    </dgm:pt>
    <dgm:pt modelId="{CDEB8015-C247-4E98-81E4-5EEF5B3AFEC7}">
      <dgm:prSet/>
      <dgm:spPr/>
      <dgm:t>
        <a:bodyPr/>
        <a:lstStyle/>
        <a:p>
          <a:r>
            <a:rPr lang="en-SG" b="1"/>
            <a:t>Split data set into test and train </a:t>
          </a:r>
          <a:endParaRPr lang="en-US"/>
        </a:p>
      </dgm:t>
    </dgm:pt>
    <dgm:pt modelId="{880AD85C-6832-4DBB-A2CC-127FBEBC1D7C}" type="parTrans" cxnId="{B1043D5F-9C64-4E05-9E0D-471164F5C7A9}">
      <dgm:prSet/>
      <dgm:spPr/>
      <dgm:t>
        <a:bodyPr/>
        <a:lstStyle/>
        <a:p>
          <a:endParaRPr lang="en-US"/>
        </a:p>
      </dgm:t>
    </dgm:pt>
    <dgm:pt modelId="{CDB1185A-17B3-4A87-9CE5-AE68132EA6E9}" type="sibTrans" cxnId="{B1043D5F-9C64-4E05-9E0D-471164F5C7A9}">
      <dgm:prSet/>
      <dgm:spPr/>
      <dgm:t>
        <a:bodyPr/>
        <a:lstStyle/>
        <a:p>
          <a:endParaRPr lang="en-US"/>
        </a:p>
      </dgm:t>
    </dgm:pt>
    <dgm:pt modelId="{173520D3-575E-430C-B3EC-24E57722BFCB}" type="pres">
      <dgm:prSet presAssocID="{E4F6F71F-FB29-4968-ACA0-0A16F3F85407}" presName="outerComposite" presStyleCnt="0">
        <dgm:presLayoutVars>
          <dgm:chMax val="5"/>
          <dgm:dir/>
          <dgm:resizeHandles val="exact"/>
        </dgm:presLayoutVars>
      </dgm:prSet>
      <dgm:spPr/>
    </dgm:pt>
    <dgm:pt modelId="{2655346E-EE7A-4C0A-8163-7CB55A260E93}" type="pres">
      <dgm:prSet presAssocID="{E4F6F71F-FB29-4968-ACA0-0A16F3F85407}" presName="dummyMaxCanvas" presStyleCnt="0">
        <dgm:presLayoutVars/>
      </dgm:prSet>
      <dgm:spPr/>
    </dgm:pt>
    <dgm:pt modelId="{0C53D34B-594F-4FE7-8546-385FD3A67B2D}" type="pres">
      <dgm:prSet presAssocID="{E4F6F71F-FB29-4968-ACA0-0A16F3F85407}" presName="FiveNodes_1" presStyleLbl="node1" presStyleIdx="0" presStyleCnt="5">
        <dgm:presLayoutVars>
          <dgm:bulletEnabled val="1"/>
        </dgm:presLayoutVars>
      </dgm:prSet>
      <dgm:spPr/>
    </dgm:pt>
    <dgm:pt modelId="{F689CA2B-2307-437D-9E2C-E94E6EB591D9}" type="pres">
      <dgm:prSet presAssocID="{E4F6F71F-FB29-4968-ACA0-0A16F3F85407}" presName="FiveNodes_2" presStyleLbl="node1" presStyleIdx="1" presStyleCnt="5">
        <dgm:presLayoutVars>
          <dgm:bulletEnabled val="1"/>
        </dgm:presLayoutVars>
      </dgm:prSet>
      <dgm:spPr/>
    </dgm:pt>
    <dgm:pt modelId="{A6C4C7FB-1B32-402B-A19B-AADE7F14BB20}" type="pres">
      <dgm:prSet presAssocID="{E4F6F71F-FB29-4968-ACA0-0A16F3F85407}" presName="FiveNodes_3" presStyleLbl="node1" presStyleIdx="2" presStyleCnt="5">
        <dgm:presLayoutVars>
          <dgm:bulletEnabled val="1"/>
        </dgm:presLayoutVars>
      </dgm:prSet>
      <dgm:spPr/>
    </dgm:pt>
    <dgm:pt modelId="{52A8A6D8-8D82-414A-8F2D-4AE7A8520685}" type="pres">
      <dgm:prSet presAssocID="{E4F6F71F-FB29-4968-ACA0-0A16F3F85407}" presName="FiveNodes_4" presStyleLbl="node1" presStyleIdx="3" presStyleCnt="5">
        <dgm:presLayoutVars>
          <dgm:bulletEnabled val="1"/>
        </dgm:presLayoutVars>
      </dgm:prSet>
      <dgm:spPr/>
    </dgm:pt>
    <dgm:pt modelId="{0A50D4DE-E954-41F1-AB6D-F327915A7320}" type="pres">
      <dgm:prSet presAssocID="{E4F6F71F-FB29-4968-ACA0-0A16F3F85407}" presName="FiveNodes_5" presStyleLbl="node1" presStyleIdx="4" presStyleCnt="5">
        <dgm:presLayoutVars>
          <dgm:bulletEnabled val="1"/>
        </dgm:presLayoutVars>
      </dgm:prSet>
      <dgm:spPr/>
    </dgm:pt>
    <dgm:pt modelId="{569794F2-B732-4BA6-8333-E350ED3D1144}" type="pres">
      <dgm:prSet presAssocID="{E4F6F71F-FB29-4968-ACA0-0A16F3F85407}" presName="FiveConn_1-2" presStyleLbl="fgAccFollowNode1" presStyleIdx="0" presStyleCnt="4">
        <dgm:presLayoutVars>
          <dgm:bulletEnabled val="1"/>
        </dgm:presLayoutVars>
      </dgm:prSet>
      <dgm:spPr/>
    </dgm:pt>
    <dgm:pt modelId="{F4CBD2E7-FDF6-4018-A76B-5B7EC1A03ADE}" type="pres">
      <dgm:prSet presAssocID="{E4F6F71F-FB29-4968-ACA0-0A16F3F85407}" presName="FiveConn_2-3" presStyleLbl="fgAccFollowNode1" presStyleIdx="1" presStyleCnt="4">
        <dgm:presLayoutVars>
          <dgm:bulletEnabled val="1"/>
        </dgm:presLayoutVars>
      </dgm:prSet>
      <dgm:spPr/>
    </dgm:pt>
    <dgm:pt modelId="{1026CC6B-6E9D-4BC8-8798-0444786874E9}" type="pres">
      <dgm:prSet presAssocID="{E4F6F71F-FB29-4968-ACA0-0A16F3F85407}" presName="FiveConn_3-4" presStyleLbl="fgAccFollowNode1" presStyleIdx="2" presStyleCnt="4">
        <dgm:presLayoutVars>
          <dgm:bulletEnabled val="1"/>
        </dgm:presLayoutVars>
      </dgm:prSet>
      <dgm:spPr/>
    </dgm:pt>
    <dgm:pt modelId="{BB6181F9-75C7-4EFD-AFB8-BA58CFF17A69}" type="pres">
      <dgm:prSet presAssocID="{E4F6F71F-FB29-4968-ACA0-0A16F3F85407}" presName="FiveConn_4-5" presStyleLbl="fgAccFollowNode1" presStyleIdx="3" presStyleCnt="4">
        <dgm:presLayoutVars>
          <dgm:bulletEnabled val="1"/>
        </dgm:presLayoutVars>
      </dgm:prSet>
      <dgm:spPr/>
    </dgm:pt>
    <dgm:pt modelId="{CA830297-30AB-413E-A19F-A43B95313185}" type="pres">
      <dgm:prSet presAssocID="{E4F6F71F-FB29-4968-ACA0-0A16F3F85407}" presName="FiveNodes_1_text" presStyleLbl="node1" presStyleIdx="4" presStyleCnt="5">
        <dgm:presLayoutVars>
          <dgm:bulletEnabled val="1"/>
        </dgm:presLayoutVars>
      </dgm:prSet>
      <dgm:spPr/>
    </dgm:pt>
    <dgm:pt modelId="{69B6FDF3-6B17-4BFC-9257-0560BEF87959}" type="pres">
      <dgm:prSet presAssocID="{E4F6F71F-FB29-4968-ACA0-0A16F3F85407}" presName="FiveNodes_2_text" presStyleLbl="node1" presStyleIdx="4" presStyleCnt="5">
        <dgm:presLayoutVars>
          <dgm:bulletEnabled val="1"/>
        </dgm:presLayoutVars>
      </dgm:prSet>
      <dgm:spPr/>
    </dgm:pt>
    <dgm:pt modelId="{A37EB164-9871-431E-8228-E7BC82EFB2F0}" type="pres">
      <dgm:prSet presAssocID="{E4F6F71F-FB29-4968-ACA0-0A16F3F85407}" presName="FiveNodes_3_text" presStyleLbl="node1" presStyleIdx="4" presStyleCnt="5">
        <dgm:presLayoutVars>
          <dgm:bulletEnabled val="1"/>
        </dgm:presLayoutVars>
      </dgm:prSet>
      <dgm:spPr/>
    </dgm:pt>
    <dgm:pt modelId="{7F0F8E54-3F14-49F5-960F-98C401904803}" type="pres">
      <dgm:prSet presAssocID="{E4F6F71F-FB29-4968-ACA0-0A16F3F85407}" presName="FiveNodes_4_text" presStyleLbl="node1" presStyleIdx="4" presStyleCnt="5">
        <dgm:presLayoutVars>
          <dgm:bulletEnabled val="1"/>
        </dgm:presLayoutVars>
      </dgm:prSet>
      <dgm:spPr/>
    </dgm:pt>
    <dgm:pt modelId="{42DA7143-7C97-42DF-BAF5-B4399C494D89}" type="pres">
      <dgm:prSet presAssocID="{E4F6F71F-FB29-4968-ACA0-0A16F3F8540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EB00D02-B336-406F-BD9A-41BB017D46FA}" type="presOf" srcId="{F73512E6-3C38-441B-ABA1-40C516B4186B}" destId="{569794F2-B732-4BA6-8333-E350ED3D1144}" srcOrd="0" destOrd="0" presId="urn:microsoft.com/office/officeart/2005/8/layout/vProcess5"/>
    <dgm:cxn modelId="{DEDC400B-6FC3-4C80-95E3-0717E4B71708}" srcId="{E4F6F71F-FB29-4968-ACA0-0A16F3F85407}" destId="{3F4BAA28-8C69-41E1-B335-2D46C2BFDDD0}" srcOrd="0" destOrd="0" parTransId="{7988FA86-300E-4B8A-8174-F33D52ED829E}" sibTransId="{F73512E6-3C38-441B-ABA1-40C516B4186B}"/>
    <dgm:cxn modelId="{FD70802E-DD2B-4BA3-94D3-B24D55A020D5}" type="presOf" srcId="{CDEB8015-C247-4E98-81E4-5EEF5B3AFEC7}" destId="{0A50D4DE-E954-41F1-AB6D-F327915A7320}" srcOrd="0" destOrd="0" presId="urn:microsoft.com/office/officeart/2005/8/layout/vProcess5"/>
    <dgm:cxn modelId="{FFA2EA3A-EB9E-41B9-88DF-AF0BB203F45F}" type="presOf" srcId="{078E33CB-7A40-482A-90E9-328A1F7B4ADB}" destId="{F689CA2B-2307-437D-9E2C-E94E6EB591D9}" srcOrd="0" destOrd="0" presId="urn:microsoft.com/office/officeart/2005/8/layout/vProcess5"/>
    <dgm:cxn modelId="{87E3BE3D-C92D-4E05-9CD1-1742A97C6FA0}" type="presOf" srcId="{3F4BAA28-8C69-41E1-B335-2D46C2BFDDD0}" destId="{0C53D34B-594F-4FE7-8546-385FD3A67B2D}" srcOrd="0" destOrd="0" presId="urn:microsoft.com/office/officeart/2005/8/layout/vProcess5"/>
    <dgm:cxn modelId="{B1043D5F-9C64-4E05-9E0D-471164F5C7A9}" srcId="{E4F6F71F-FB29-4968-ACA0-0A16F3F85407}" destId="{CDEB8015-C247-4E98-81E4-5EEF5B3AFEC7}" srcOrd="4" destOrd="0" parTransId="{880AD85C-6832-4DBB-A2CC-127FBEBC1D7C}" sibTransId="{CDB1185A-17B3-4A87-9CE5-AE68132EA6E9}"/>
    <dgm:cxn modelId="{250A4A4B-FDFC-4401-AAC6-08162EF84D24}" type="presOf" srcId="{3F4BAA28-8C69-41E1-B335-2D46C2BFDDD0}" destId="{CA830297-30AB-413E-A19F-A43B95313185}" srcOrd="1" destOrd="0" presId="urn:microsoft.com/office/officeart/2005/8/layout/vProcess5"/>
    <dgm:cxn modelId="{7DD98E4F-0FE4-45C8-9198-E1DF96978106}" type="presOf" srcId="{1DE9114B-B54B-417B-BC7C-405491606965}" destId="{BB6181F9-75C7-4EFD-AFB8-BA58CFF17A69}" srcOrd="0" destOrd="0" presId="urn:microsoft.com/office/officeart/2005/8/layout/vProcess5"/>
    <dgm:cxn modelId="{4C093B52-CE8F-4813-AC36-F620A5ADCF45}" type="presOf" srcId="{E4F6F71F-FB29-4968-ACA0-0A16F3F85407}" destId="{173520D3-575E-430C-B3EC-24E57722BFCB}" srcOrd="0" destOrd="0" presId="urn:microsoft.com/office/officeart/2005/8/layout/vProcess5"/>
    <dgm:cxn modelId="{2C1D5053-976F-48C4-AEC4-BD3AC5AC2933}" srcId="{E4F6F71F-FB29-4968-ACA0-0A16F3F85407}" destId="{078E33CB-7A40-482A-90E9-328A1F7B4ADB}" srcOrd="1" destOrd="0" parTransId="{253E7B99-9874-4EA4-B253-1C290CF50776}" sibTransId="{542E4C7A-3EEF-4016-963C-35F4F0D44CBD}"/>
    <dgm:cxn modelId="{AD2D0255-6F9A-4B76-B086-A3886F625D1E}" srcId="{E4F6F71F-FB29-4968-ACA0-0A16F3F85407}" destId="{D3DC09BD-C2C0-4599-8810-24A97848D353}" srcOrd="3" destOrd="0" parTransId="{A99A7563-8F1E-43B1-BF1B-1F786DBA4DA4}" sibTransId="{1DE9114B-B54B-417B-BC7C-405491606965}"/>
    <dgm:cxn modelId="{03742E76-9927-493B-B4FF-1D55454FC791}" type="presOf" srcId="{A6DE4764-B631-48CE-ADA0-145A1E9431B5}" destId="{A37EB164-9871-431E-8228-E7BC82EFB2F0}" srcOrd="1" destOrd="0" presId="urn:microsoft.com/office/officeart/2005/8/layout/vProcess5"/>
    <dgm:cxn modelId="{A76E5476-8A59-4153-8897-E01257652536}" type="presOf" srcId="{542E4C7A-3EEF-4016-963C-35F4F0D44CBD}" destId="{F4CBD2E7-FDF6-4018-A76B-5B7EC1A03ADE}" srcOrd="0" destOrd="0" presId="urn:microsoft.com/office/officeart/2005/8/layout/vProcess5"/>
    <dgm:cxn modelId="{D5A130A2-D10F-4C25-AC92-5A4B1825420C}" type="presOf" srcId="{A6DE4764-B631-48CE-ADA0-145A1E9431B5}" destId="{A6C4C7FB-1B32-402B-A19B-AADE7F14BB20}" srcOrd="0" destOrd="0" presId="urn:microsoft.com/office/officeart/2005/8/layout/vProcess5"/>
    <dgm:cxn modelId="{026141A7-D330-4DD5-A542-B6DD9EDB028B}" type="presOf" srcId="{CDEB8015-C247-4E98-81E4-5EEF5B3AFEC7}" destId="{42DA7143-7C97-42DF-BAF5-B4399C494D89}" srcOrd="1" destOrd="0" presId="urn:microsoft.com/office/officeart/2005/8/layout/vProcess5"/>
    <dgm:cxn modelId="{4C2E8BB1-6AB7-453C-8A82-3DD39C507DAD}" type="presOf" srcId="{D3DC09BD-C2C0-4599-8810-24A97848D353}" destId="{7F0F8E54-3F14-49F5-960F-98C401904803}" srcOrd="1" destOrd="0" presId="urn:microsoft.com/office/officeart/2005/8/layout/vProcess5"/>
    <dgm:cxn modelId="{1BB126B7-A80E-439C-8749-F1B9E7BBB36D}" type="presOf" srcId="{078E33CB-7A40-482A-90E9-328A1F7B4ADB}" destId="{69B6FDF3-6B17-4BFC-9257-0560BEF87959}" srcOrd="1" destOrd="0" presId="urn:microsoft.com/office/officeart/2005/8/layout/vProcess5"/>
    <dgm:cxn modelId="{7C435CBD-E85B-4A0E-91E3-1CEA81548863}" srcId="{E4F6F71F-FB29-4968-ACA0-0A16F3F85407}" destId="{A6DE4764-B631-48CE-ADA0-145A1E9431B5}" srcOrd="2" destOrd="0" parTransId="{B278799A-58FF-4B6F-BA41-B7B8E20A4FF0}" sibTransId="{1FB896D0-EA4B-439C-BA88-CDF7DEAEFA08}"/>
    <dgm:cxn modelId="{4383B9D3-B22B-42DF-8C87-50755C9A472D}" type="presOf" srcId="{1FB896D0-EA4B-439C-BA88-CDF7DEAEFA08}" destId="{1026CC6B-6E9D-4BC8-8798-0444786874E9}" srcOrd="0" destOrd="0" presId="urn:microsoft.com/office/officeart/2005/8/layout/vProcess5"/>
    <dgm:cxn modelId="{D5CF7AE1-13E5-4842-BF06-9F8E86695F14}" type="presOf" srcId="{D3DC09BD-C2C0-4599-8810-24A97848D353}" destId="{52A8A6D8-8D82-414A-8F2D-4AE7A8520685}" srcOrd="0" destOrd="0" presId="urn:microsoft.com/office/officeart/2005/8/layout/vProcess5"/>
    <dgm:cxn modelId="{DFDF7D82-3A3D-4DAE-B813-9EDE2AD787E8}" type="presParOf" srcId="{173520D3-575E-430C-B3EC-24E57722BFCB}" destId="{2655346E-EE7A-4C0A-8163-7CB55A260E93}" srcOrd="0" destOrd="0" presId="urn:microsoft.com/office/officeart/2005/8/layout/vProcess5"/>
    <dgm:cxn modelId="{9F3AF3FE-B663-4C0C-8D79-18A39CD68EA2}" type="presParOf" srcId="{173520D3-575E-430C-B3EC-24E57722BFCB}" destId="{0C53D34B-594F-4FE7-8546-385FD3A67B2D}" srcOrd="1" destOrd="0" presId="urn:microsoft.com/office/officeart/2005/8/layout/vProcess5"/>
    <dgm:cxn modelId="{2B49A7A3-4E5C-4882-B973-F56A6FB47265}" type="presParOf" srcId="{173520D3-575E-430C-B3EC-24E57722BFCB}" destId="{F689CA2B-2307-437D-9E2C-E94E6EB591D9}" srcOrd="2" destOrd="0" presId="urn:microsoft.com/office/officeart/2005/8/layout/vProcess5"/>
    <dgm:cxn modelId="{236E3605-D05F-46F7-86FC-2FEB3F5C75D9}" type="presParOf" srcId="{173520D3-575E-430C-B3EC-24E57722BFCB}" destId="{A6C4C7FB-1B32-402B-A19B-AADE7F14BB20}" srcOrd="3" destOrd="0" presId="urn:microsoft.com/office/officeart/2005/8/layout/vProcess5"/>
    <dgm:cxn modelId="{A4807D91-6859-4E01-BF9A-BEC20F9B848F}" type="presParOf" srcId="{173520D3-575E-430C-B3EC-24E57722BFCB}" destId="{52A8A6D8-8D82-414A-8F2D-4AE7A8520685}" srcOrd="4" destOrd="0" presId="urn:microsoft.com/office/officeart/2005/8/layout/vProcess5"/>
    <dgm:cxn modelId="{38B214BB-0839-4630-B67F-D3228186A67E}" type="presParOf" srcId="{173520D3-575E-430C-B3EC-24E57722BFCB}" destId="{0A50D4DE-E954-41F1-AB6D-F327915A7320}" srcOrd="5" destOrd="0" presId="urn:microsoft.com/office/officeart/2005/8/layout/vProcess5"/>
    <dgm:cxn modelId="{5D156705-D66E-4945-9B65-EAEBADF7B2A6}" type="presParOf" srcId="{173520D3-575E-430C-B3EC-24E57722BFCB}" destId="{569794F2-B732-4BA6-8333-E350ED3D1144}" srcOrd="6" destOrd="0" presId="urn:microsoft.com/office/officeart/2005/8/layout/vProcess5"/>
    <dgm:cxn modelId="{7FF017BC-9D77-4473-8B6F-A8A6E0D78FB3}" type="presParOf" srcId="{173520D3-575E-430C-B3EC-24E57722BFCB}" destId="{F4CBD2E7-FDF6-4018-A76B-5B7EC1A03ADE}" srcOrd="7" destOrd="0" presId="urn:microsoft.com/office/officeart/2005/8/layout/vProcess5"/>
    <dgm:cxn modelId="{84FAAA00-0226-484B-BFD6-76F3B7680B44}" type="presParOf" srcId="{173520D3-575E-430C-B3EC-24E57722BFCB}" destId="{1026CC6B-6E9D-4BC8-8798-0444786874E9}" srcOrd="8" destOrd="0" presId="urn:microsoft.com/office/officeart/2005/8/layout/vProcess5"/>
    <dgm:cxn modelId="{97B52F66-9A03-457F-9990-F9CF7DE92604}" type="presParOf" srcId="{173520D3-575E-430C-B3EC-24E57722BFCB}" destId="{BB6181F9-75C7-4EFD-AFB8-BA58CFF17A69}" srcOrd="9" destOrd="0" presId="urn:microsoft.com/office/officeart/2005/8/layout/vProcess5"/>
    <dgm:cxn modelId="{D4A526B9-B889-4A5C-8342-19AF49D49491}" type="presParOf" srcId="{173520D3-575E-430C-B3EC-24E57722BFCB}" destId="{CA830297-30AB-413E-A19F-A43B95313185}" srcOrd="10" destOrd="0" presId="urn:microsoft.com/office/officeart/2005/8/layout/vProcess5"/>
    <dgm:cxn modelId="{299C7D80-18A9-4451-A859-9F613886ACBF}" type="presParOf" srcId="{173520D3-575E-430C-B3EC-24E57722BFCB}" destId="{69B6FDF3-6B17-4BFC-9257-0560BEF87959}" srcOrd="11" destOrd="0" presId="urn:microsoft.com/office/officeart/2005/8/layout/vProcess5"/>
    <dgm:cxn modelId="{833EF471-8FDF-40BF-BD4D-9CE8CC1F99C3}" type="presParOf" srcId="{173520D3-575E-430C-B3EC-24E57722BFCB}" destId="{A37EB164-9871-431E-8228-E7BC82EFB2F0}" srcOrd="12" destOrd="0" presId="urn:microsoft.com/office/officeart/2005/8/layout/vProcess5"/>
    <dgm:cxn modelId="{B2B74DFD-F874-4DC2-8774-9C094AE22920}" type="presParOf" srcId="{173520D3-575E-430C-B3EC-24E57722BFCB}" destId="{7F0F8E54-3F14-49F5-960F-98C401904803}" srcOrd="13" destOrd="0" presId="urn:microsoft.com/office/officeart/2005/8/layout/vProcess5"/>
    <dgm:cxn modelId="{948D604B-A7A9-464F-9018-53352872BD03}" type="presParOf" srcId="{173520D3-575E-430C-B3EC-24E57722BFCB}" destId="{42DA7143-7C97-42DF-BAF5-B4399C494D8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3D34B-594F-4FE7-8546-385FD3A67B2D}">
      <dsp:nvSpPr>
        <dsp:cNvPr id="0" name=""/>
        <dsp:cNvSpPr/>
      </dsp:nvSpPr>
      <dsp:spPr>
        <a:xfrm>
          <a:off x="0" y="0"/>
          <a:ext cx="5520458" cy="952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 dirty="0"/>
            <a:t>Checked missing values and duplicates</a:t>
          </a:r>
          <a:endParaRPr lang="en-US" sz="2500" kern="1200" dirty="0"/>
        </a:p>
      </dsp:txBody>
      <dsp:txXfrm>
        <a:off x="27909" y="27909"/>
        <a:ext cx="4380743" cy="897058"/>
      </dsp:txXfrm>
    </dsp:sp>
    <dsp:sp modelId="{F689CA2B-2307-437D-9E2C-E94E6EB591D9}">
      <dsp:nvSpPr>
        <dsp:cNvPr id="0" name=""/>
        <dsp:cNvSpPr/>
      </dsp:nvSpPr>
      <dsp:spPr>
        <a:xfrm>
          <a:off x="412241" y="1085220"/>
          <a:ext cx="5520458" cy="952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/>
            <a:t>Set a cut off value for extreme values</a:t>
          </a:r>
          <a:endParaRPr lang="en-US" sz="2500" kern="1200"/>
        </a:p>
      </dsp:txBody>
      <dsp:txXfrm>
        <a:off x="440150" y="1113129"/>
        <a:ext cx="4433028" cy="897058"/>
      </dsp:txXfrm>
    </dsp:sp>
    <dsp:sp modelId="{A6C4C7FB-1B32-402B-A19B-AADE7F14BB20}">
      <dsp:nvSpPr>
        <dsp:cNvPr id="0" name=""/>
        <dsp:cNvSpPr/>
      </dsp:nvSpPr>
      <dsp:spPr>
        <a:xfrm>
          <a:off x="824483" y="2170440"/>
          <a:ext cx="5520458" cy="952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/>
            <a:t>Derived suitable predictor variables</a:t>
          </a:r>
          <a:endParaRPr lang="en-US" sz="2500" kern="1200"/>
        </a:p>
      </dsp:txBody>
      <dsp:txXfrm>
        <a:off x="852392" y="2198349"/>
        <a:ext cx="4433028" cy="897058"/>
      </dsp:txXfrm>
    </dsp:sp>
    <dsp:sp modelId="{52A8A6D8-8D82-414A-8F2D-4AE7A8520685}">
      <dsp:nvSpPr>
        <dsp:cNvPr id="0" name=""/>
        <dsp:cNvSpPr/>
      </dsp:nvSpPr>
      <dsp:spPr>
        <a:xfrm>
          <a:off x="1236725" y="3255660"/>
          <a:ext cx="5520458" cy="952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/>
            <a:t>Transformed response variable</a:t>
          </a:r>
          <a:endParaRPr lang="en-US" sz="2500" kern="1200"/>
        </a:p>
      </dsp:txBody>
      <dsp:txXfrm>
        <a:off x="1264634" y="3283569"/>
        <a:ext cx="4433028" cy="897058"/>
      </dsp:txXfrm>
    </dsp:sp>
    <dsp:sp modelId="{0A50D4DE-E954-41F1-AB6D-F327915A7320}">
      <dsp:nvSpPr>
        <dsp:cNvPr id="0" name=""/>
        <dsp:cNvSpPr/>
      </dsp:nvSpPr>
      <dsp:spPr>
        <a:xfrm>
          <a:off x="1648967" y="4340880"/>
          <a:ext cx="5520458" cy="952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/>
            <a:t>Split data set into test and train </a:t>
          </a:r>
          <a:endParaRPr lang="en-US" sz="2500" kern="1200"/>
        </a:p>
      </dsp:txBody>
      <dsp:txXfrm>
        <a:off x="1676876" y="4368789"/>
        <a:ext cx="4433028" cy="897058"/>
      </dsp:txXfrm>
    </dsp:sp>
    <dsp:sp modelId="{569794F2-B732-4BA6-8333-E350ED3D1144}">
      <dsp:nvSpPr>
        <dsp:cNvPr id="0" name=""/>
        <dsp:cNvSpPr/>
      </dsp:nvSpPr>
      <dsp:spPr>
        <a:xfrm>
          <a:off x="4901088" y="696129"/>
          <a:ext cx="619369" cy="6193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040446" y="696129"/>
        <a:ext cx="340653" cy="466075"/>
      </dsp:txXfrm>
    </dsp:sp>
    <dsp:sp modelId="{F4CBD2E7-FDF6-4018-A76B-5B7EC1A03ADE}">
      <dsp:nvSpPr>
        <dsp:cNvPr id="0" name=""/>
        <dsp:cNvSpPr/>
      </dsp:nvSpPr>
      <dsp:spPr>
        <a:xfrm>
          <a:off x="5313330" y="1781349"/>
          <a:ext cx="619369" cy="6193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452688" y="1781349"/>
        <a:ext cx="340653" cy="466075"/>
      </dsp:txXfrm>
    </dsp:sp>
    <dsp:sp modelId="{1026CC6B-6E9D-4BC8-8798-0444786874E9}">
      <dsp:nvSpPr>
        <dsp:cNvPr id="0" name=""/>
        <dsp:cNvSpPr/>
      </dsp:nvSpPr>
      <dsp:spPr>
        <a:xfrm>
          <a:off x="5725572" y="2850688"/>
          <a:ext cx="619369" cy="6193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64930" y="2850688"/>
        <a:ext cx="340653" cy="466075"/>
      </dsp:txXfrm>
    </dsp:sp>
    <dsp:sp modelId="{BB6181F9-75C7-4EFD-AFB8-BA58CFF17A69}">
      <dsp:nvSpPr>
        <dsp:cNvPr id="0" name=""/>
        <dsp:cNvSpPr/>
      </dsp:nvSpPr>
      <dsp:spPr>
        <a:xfrm>
          <a:off x="6137814" y="3946495"/>
          <a:ext cx="619369" cy="6193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77172" y="3946495"/>
        <a:ext cx="340653" cy="466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6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89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16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8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01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9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3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8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5419DB3-B83A-414B-9750-412B7C30EDE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1542-0AC5-4F1E-AA73-A917DA79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31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flickr.com/photos/rickcogley/359396458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running-boy-vector-young-2356318/" TargetMode="External"/><Relationship Id="rId7" Type="http://schemas.openxmlformats.org/officeDocument/2006/relationships/hyperlink" Target="https://dedipic.com/render/business-couple-lowpoly-character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www.pngall.com/baby-girl-png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5386776/how-to-read-zipped-xml-from-file-stream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roblem-analysis-solution-449365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artoon-chef-comic-comic-characters-2025821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goodfreephotos.com/food/colorful-sushi-japanese-dish.jpg.ph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hda.com/english/" TargetMode="External"/><Relationship Id="rId13" Type="http://schemas.openxmlformats.org/officeDocument/2006/relationships/hyperlink" Target="https://www.kaggle.com/issatingzon/exploratory-data-analysi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picpedia.org/chalkboard/r/reference.html" TargetMode="External"/><Relationship Id="rId12" Type="http://schemas.openxmlformats.org/officeDocument/2006/relationships/hyperlink" Target="https://www.techtarget.com/searchenterpriseai/definition/machine-learning-ML#:~:text=Machine%20learning%20(ML)%20is%20a,to%20predict%20new%20output%20valu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hyperlink" Target="https://towardsdatascience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www.ck12.org/book/ck-12-probability-and-statistics-concepts/section/4.6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sthda.com/english/wiki/ggplot2-box-plot-quick-start-guide-r-software-and-data-visualization" TargetMode="External"/><Relationship Id="rId14" Type="http://schemas.openxmlformats.org/officeDocument/2006/relationships/hyperlink" Target="https://www.analyticssteps.com/blogs/overview-descriptive-analysi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question-board-chalk-school-126237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aulforrest.com/2012/06/oh-yes-poor.html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pxhere.com/en/photo/95844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ickr.com/photos/calgaryreviews/558359787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calgaryreviews/5583597879/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66E9649-FFA1-4BA8-916E-614D4B145847}"/>
              </a:ext>
            </a:extLst>
          </p:cNvPr>
          <p:cNvGrpSpPr/>
          <p:nvPr/>
        </p:nvGrpSpPr>
        <p:grpSpPr>
          <a:xfrm>
            <a:off x="0" y="0"/>
            <a:ext cx="7418059" cy="6862106"/>
            <a:chOff x="0" y="0"/>
            <a:chExt cx="9501809" cy="68621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8D6C3-51E4-4E56-AE06-451694754D5B}"/>
                </a:ext>
              </a:extLst>
            </p:cNvPr>
            <p:cNvSpPr/>
            <p:nvPr/>
          </p:nvSpPr>
          <p:spPr>
            <a:xfrm>
              <a:off x="0" y="0"/>
              <a:ext cx="950180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9D208D-AEA7-45AD-A707-FCB676AC588F}"/>
                </a:ext>
              </a:extLst>
            </p:cNvPr>
            <p:cNvSpPr/>
            <p:nvPr/>
          </p:nvSpPr>
          <p:spPr>
            <a:xfrm rot="5400000">
              <a:off x="-3314774" y="3434044"/>
              <a:ext cx="6738730" cy="10918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AAB123-4C30-4BC2-8C28-F44244A54443}"/>
                </a:ext>
              </a:extLst>
            </p:cNvPr>
            <p:cNvSpPr/>
            <p:nvPr/>
          </p:nvSpPr>
          <p:spPr>
            <a:xfrm>
              <a:off x="0" y="6752378"/>
              <a:ext cx="950180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3DFEF14-D3BC-42DA-8D32-220B57E1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51"/>
          <a:stretch/>
        </p:blipFill>
        <p:spPr>
          <a:xfrm>
            <a:off x="7419833" y="0"/>
            <a:ext cx="476990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D9277-41CB-4EDC-901E-52945DF99C07}"/>
              </a:ext>
            </a:extLst>
          </p:cNvPr>
          <p:cNvSpPr txBox="1"/>
          <p:nvPr/>
        </p:nvSpPr>
        <p:spPr>
          <a:xfrm>
            <a:off x="245654" y="477671"/>
            <a:ext cx="70286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200" b="1" dirty="0"/>
              <a:t>Food expenditure prediction.</a:t>
            </a:r>
            <a:endParaRPr lang="en-US" sz="6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4538F-C79A-4C8A-98FB-246AC730C8E3}"/>
              </a:ext>
            </a:extLst>
          </p:cNvPr>
          <p:cNvSpPr txBox="1"/>
          <p:nvPr/>
        </p:nvSpPr>
        <p:spPr>
          <a:xfrm>
            <a:off x="545909" y="4503762"/>
            <a:ext cx="4349647" cy="11079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J.A. </a:t>
            </a:r>
            <a:r>
              <a:rPr lang="en-US" sz="2200" b="1" dirty="0" err="1">
                <a:solidFill>
                  <a:srgbClr val="000000"/>
                </a:solidFill>
              </a:rPr>
              <a:t>Shehara</a:t>
            </a:r>
            <a:r>
              <a:rPr lang="en-US" sz="2200" b="1" dirty="0">
                <a:solidFill>
                  <a:srgbClr val="000000"/>
                </a:solidFill>
              </a:rPr>
              <a:t> Anjana-S14426 </a:t>
            </a:r>
          </a:p>
          <a:p>
            <a:r>
              <a:rPr lang="en-US" sz="2200" b="1" dirty="0" err="1">
                <a:solidFill>
                  <a:srgbClr val="000000"/>
                </a:solidFill>
              </a:rPr>
              <a:t>Gethmini</a:t>
            </a:r>
            <a:r>
              <a:rPr lang="en-US" sz="2200" b="1" dirty="0">
                <a:solidFill>
                  <a:srgbClr val="000000"/>
                </a:solidFill>
              </a:rPr>
              <a:t> Siriwardena-S14507 </a:t>
            </a:r>
          </a:p>
          <a:p>
            <a:r>
              <a:rPr lang="en-US" sz="2200" b="1" dirty="0">
                <a:solidFill>
                  <a:srgbClr val="000000"/>
                </a:solidFill>
              </a:rPr>
              <a:t>M.S. Prathibhani-S14573 </a:t>
            </a:r>
          </a:p>
        </p:txBody>
      </p:sp>
    </p:spTree>
    <p:extLst>
      <p:ext uri="{BB962C8B-B14F-4D97-AF65-F5344CB8AC3E}">
        <p14:creationId xmlns:p14="http://schemas.microsoft.com/office/powerpoint/2010/main" val="340985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D6D799-2729-46CA-BCD2-5DCF17FB9020}"/>
              </a:ext>
            </a:extLst>
          </p:cNvPr>
          <p:cNvSpPr txBox="1"/>
          <p:nvPr/>
        </p:nvSpPr>
        <p:spPr>
          <a:xfrm>
            <a:off x="887767" y="2024109"/>
            <a:ext cx="6409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Predicting the Monthly Bread &amp; Cereal and Rice Expenditure of Filipino Families whose income level is less than 1500,000 pesos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41109-9089-49FC-995B-72FC1E737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28" y="2188850"/>
            <a:ext cx="2420708" cy="2862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C728E-EE6C-4131-89E9-6F7220B9B3A4}"/>
              </a:ext>
            </a:extLst>
          </p:cNvPr>
          <p:cNvSpPr txBox="1"/>
          <p:nvPr/>
        </p:nvSpPr>
        <p:spPr>
          <a:xfrm>
            <a:off x="104130" y="213973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Re-Define the Problem.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83655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54F357-6398-4276-B2FF-25C985D6FAD2}"/>
              </a:ext>
            </a:extLst>
          </p:cNvPr>
          <p:cNvSpPr/>
          <p:nvPr/>
        </p:nvSpPr>
        <p:spPr>
          <a:xfrm>
            <a:off x="150125" y="122831"/>
            <a:ext cx="9908275" cy="6585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5E468-A781-4A90-BE82-7B7792DFC0BB}"/>
              </a:ext>
            </a:extLst>
          </p:cNvPr>
          <p:cNvSpPr txBox="1"/>
          <p:nvPr/>
        </p:nvSpPr>
        <p:spPr>
          <a:xfrm>
            <a:off x="1635523" y="204717"/>
            <a:ext cx="7260610" cy="1938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6000" b="1" dirty="0">
                <a:latin typeface="Arial(Heading)"/>
                <a:cs typeface="Arial" panose="020B0604020202020204" pitchFamily="34" charset="0"/>
              </a:rPr>
              <a:t>Predicting</a:t>
            </a:r>
            <a:r>
              <a:rPr lang="en-SG" b="1" dirty="0"/>
              <a:t> </a:t>
            </a:r>
            <a:r>
              <a:rPr lang="en-SG" sz="6000" b="1" dirty="0"/>
              <a:t>Food Expenditure</a:t>
            </a:r>
            <a:endParaRPr lang="en-US" sz="6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F4323-A975-4488-BE5D-58C6506FD2EC}"/>
              </a:ext>
            </a:extLst>
          </p:cNvPr>
          <p:cNvSpPr txBox="1"/>
          <p:nvPr/>
        </p:nvSpPr>
        <p:spPr>
          <a:xfrm>
            <a:off x="409427" y="2225595"/>
            <a:ext cx="7260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latin typeface="Arial(Heading)"/>
                <a:cs typeface="Arial" panose="020B0604020202020204" pitchFamily="34" charset="0"/>
              </a:rPr>
              <a:t>Using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5DC1B-5FBA-46F4-9F55-6B07CAE230D1}"/>
              </a:ext>
            </a:extLst>
          </p:cNvPr>
          <p:cNvSpPr txBox="1"/>
          <p:nvPr/>
        </p:nvSpPr>
        <p:spPr>
          <a:xfrm>
            <a:off x="409427" y="2933481"/>
            <a:ext cx="72606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4000" dirty="0"/>
              <a:t>Income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4000" dirty="0"/>
              <a:t>Medical care expenditure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4000" dirty="0"/>
              <a:t>Region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4000" dirty="0"/>
              <a:t>Total family members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4000" dirty="0"/>
              <a:t>Agricultural Indicator</a:t>
            </a:r>
          </a:p>
        </p:txBody>
      </p:sp>
      <p:pic>
        <p:nvPicPr>
          <p:cNvPr id="3" name="Picture 2" descr="Group working on graphs">
            <a:extLst>
              <a:ext uri="{FF2B5EF4-FFF2-40B4-BE49-F238E27FC236}">
                <a16:creationId xmlns:a16="http://schemas.microsoft.com/office/drawing/2014/main" id="{87C87D90-1BF9-4042-9B2C-5D9C68177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90" y="2388085"/>
            <a:ext cx="4346687" cy="2898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595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19269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Pre-processing..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E8FDC1E-D5CA-46B6-9F7D-C8D6D1B42F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0" y="1793289"/>
            <a:ext cx="3613522" cy="3519574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3532102-E23F-4EA1-A4E3-7EE6807641D1}"/>
              </a:ext>
            </a:extLst>
          </p:cNvPr>
          <p:cNvSpPr/>
          <p:nvPr/>
        </p:nvSpPr>
        <p:spPr>
          <a:xfrm>
            <a:off x="1458997" y="2858610"/>
            <a:ext cx="1035628" cy="2003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ADA6-0435-4302-9D57-206DBCF3E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3186" y="1651447"/>
            <a:ext cx="5928091" cy="3936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CFAC2-5304-4FA0-949D-E100E917B75B}"/>
              </a:ext>
            </a:extLst>
          </p:cNvPr>
          <p:cNvSpPr txBox="1"/>
          <p:nvPr/>
        </p:nvSpPr>
        <p:spPr>
          <a:xfrm>
            <a:off x="8797209" y="6577681"/>
            <a:ext cx="283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flickr.com/photos/rickcogley/359396458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166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F909F-B6FA-4C88-94D5-30BDEF0532E0}"/>
              </a:ext>
            </a:extLst>
          </p:cNvPr>
          <p:cNvSpPr txBox="1"/>
          <p:nvPr/>
        </p:nvSpPr>
        <p:spPr>
          <a:xfrm>
            <a:off x="3498879" y="1653085"/>
            <a:ext cx="7596751" cy="3785652"/>
          </a:xfrm>
          <a:prstGeom prst="rect">
            <a:avLst/>
          </a:prstGeom>
          <a:solidFill>
            <a:srgbClr val="FAF1D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4000" dirty="0">
                <a:solidFill>
                  <a:srgbClr val="000000"/>
                </a:solidFill>
              </a:rPr>
              <a:t>Food consumptions of Adults, kids, babies are different for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4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4000" dirty="0">
                <a:solidFill>
                  <a:srgbClr val="000000"/>
                </a:solidFill>
              </a:rPr>
              <a:t>Considering total family members is not fair. 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19" y="3437016"/>
            <a:ext cx="1575361" cy="27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44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19" y="3437016"/>
            <a:ext cx="1575361" cy="27551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74E268-D5FF-402B-8C1F-F024C83B9E75}"/>
              </a:ext>
            </a:extLst>
          </p:cNvPr>
          <p:cNvSpPr/>
          <p:nvPr/>
        </p:nvSpPr>
        <p:spPr>
          <a:xfrm>
            <a:off x="3452191" y="1588966"/>
            <a:ext cx="7699513" cy="4956313"/>
          </a:xfrm>
          <a:prstGeom prst="rect">
            <a:avLst/>
          </a:prstGeom>
          <a:solidFill>
            <a:srgbClr val="FAF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DCD37-DCCB-459F-99F3-78CEB9F99208}"/>
              </a:ext>
            </a:extLst>
          </p:cNvPr>
          <p:cNvCxnSpPr/>
          <p:nvPr/>
        </p:nvCxnSpPr>
        <p:spPr>
          <a:xfrm>
            <a:off x="7301948" y="1987826"/>
            <a:ext cx="0" cy="4399722"/>
          </a:xfrm>
          <a:prstGeom prst="line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30DA87-DE03-4BA5-BAA2-FD3D5B0943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19" b="97302" l="10000" r="90000">
                        <a14:foregroundMark x1="48917" y1="25556" x2="48917" y2="25556"/>
                        <a14:foregroundMark x1="48000" y1="97460" x2="47000" y2="97143"/>
                        <a14:foregroundMark x1="52750" y1="97143" x2="52750" y2="97143"/>
                        <a14:foregroundMark x1="49500" y1="8254" x2="50083" y2="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41" r="39346"/>
          <a:stretch/>
        </p:blipFill>
        <p:spPr>
          <a:xfrm>
            <a:off x="3873261" y="2093051"/>
            <a:ext cx="698736" cy="1697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3DDDB-BC67-495E-B9FD-A8755E30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19" b="97302" l="10000" r="90000">
                        <a14:foregroundMark x1="48917" y1="25556" x2="48917" y2="25556"/>
                        <a14:foregroundMark x1="48000" y1="97460" x2="47000" y2="97143"/>
                        <a14:foregroundMark x1="52750" y1="97143" x2="52750" y2="97143"/>
                        <a14:foregroundMark x1="49500" y1="8254" x2="50083" y2="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41" r="39346"/>
          <a:stretch/>
        </p:blipFill>
        <p:spPr>
          <a:xfrm>
            <a:off x="5292981" y="2093051"/>
            <a:ext cx="698736" cy="169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602994-7BC3-473E-981F-8776D961F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19" b="97302" l="10000" r="90000">
                        <a14:foregroundMark x1="48917" y1="25556" x2="48917" y2="25556"/>
                        <a14:foregroundMark x1="48000" y1="97460" x2="47000" y2="97143"/>
                        <a14:foregroundMark x1="52750" y1="97143" x2="52750" y2="97143"/>
                        <a14:foregroundMark x1="49500" y1="8254" x2="50083" y2="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41" r="39346"/>
          <a:stretch/>
        </p:blipFill>
        <p:spPr>
          <a:xfrm>
            <a:off x="7564066" y="2120871"/>
            <a:ext cx="698736" cy="169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0F461D-A1D2-4E32-BE1F-EC82D5DC4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70" y="2088945"/>
            <a:ext cx="1471838" cy="169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F77D04-43FB-4DCD-87F3-016D0AED8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66" y="2124977"/>
            <a:ext cx="1471838" cy="1697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6CA6B-F16F-4CDC-8633-375961E29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04" y="2124977"/>
            <a:ext cx="1428643" cy="169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4862A9-C54E-415E-844A-B121D49E6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21" y="3480354"/>
            <a:ext cx="1300501" cy="13005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37149A-C1BB-466F-B699-9151FED73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68" y="3604495"/>
            <a:ext cx="1300501" cy="13005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8E99A9-10C5-4021-99A1-5BC265A10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94" y="3565402"/>
            <a:ext cx="1300501" cy="13005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B12F42-E92E-4F4C-BF77-4812D3621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94" y="3565401"/>
            <a:ext cx="1300501" cy="1300501"/>
          </a:xfrm>
          <a:prstGeom prst="rect">
            <a:avLst/>
          </a:prstGeom>
        </p:spPr>
      </p:pic>
      <p:sp>
        <p:nvSpPr>
          <p:cNvPr id="29" name="Arrow: Up 28">
            <a:extLst>
              <a:ext uri="{FF2B5EF4-FFF2-40B4-BE49-F238E27FC236}">
                <a16:creationId xmlns:a16="http://schemas.microsoft.com/office/drawing/2014/main" id="{2CF93FC0-68A2-4EE8-965B-F55CA6B32426}"/>
              </a:ext>
            </a:extLst>
          </p:cNvPr>
          <p:cNvSpPr/>
          <p:nvPr/>
        </p:nvSpPr>
        <p:spPr>
          <a:xfrm>
            <a:off x="5357224" y="4982968"/>
            <a:ext cx="738773" cy="986870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D81550EE-429C-4CA4-A2DB-1B6DF0282C60}"/>
              </a:ext>
            </a:extLst>
          </p:cNvPr>
          <p:cNvSpPr/>
          <p:nvPr/>
        </p:nvSpPr>
        <p:spPr>
          <a:xfrm rot="10800000">
            <a:off x="8566102" y="5068809"/>
            <a:ext cx="738773" cy="986870"/>
          </a:xfrm>
          <a:prstGeom prst="upArrow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344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 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F909F-B6FA-4C88-94D5-30BDEF0532E0}"/>
              </a:ext>
            </a:extLst>
          </p:cNvPr>
          <p:cNvSpPr txBox="1"/>
          <p:nvPr/>
        </p:nvSpPr>
        <p:spPr>
          <a:xfrm>
            <a:off x="959737" y="1546742"/>
            <a:ext cx="7596751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600" dirty="0">
                <a:solidFill>
                  <a:srgbClr val="000000"/>
                </a:solidFill>
              </a:rPr>
              <a:t>Derived babies, kids, adults</a:t>
            </a:r>
            <a:r>
              <a:rPr lang="en-US" sz="3600" dirty="0">
                <a:solidFill>
                  <a:srgbClr val="000000"/>
                </a:solidFill>
              </a:rPr>
              <a:t> variables from total family members variable using their age categories.</a:t>
            </a:r>
            <a:endParaRPr lang="en-SG" sz="36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FF4EA-4AED-4675-B797-C09C32A4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62558" y="4397644"/>
            <a:ext cx="2284034" cy="1827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DF505-FC16-4DA8-BDAC-DD392E546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07808" y="5092749"/>
            <a:ext cx="1285725" cy="1060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29918-462F-4239-AE89-1C708E6F2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26390" y="3789580"/>
            <a:ext cx="2862322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14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863">
            <a:off x="-222956" y="3498485"/>
            <a:ext cx="3541832" cy="253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70F0B75A-BB82-4BC4-8605-266E98C2B4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2527" y="1124823"/>
            <a:ext cx="5839302" cy="53289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906510-278D-4DF0-8947-506DFB83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109" y="6870434"/>
            <a:ext cx="62259" cy="45719"/>
          </a:xfrm>
          <a:prstGeom prst="rect">
            <a:avLst/>
          </a:prstGeom>
        </p:spPr>
      </p:pic>
      <p:pic>
        <p:nvPicPr>
          <p:cNvPr id="3" name="Picture 2" descr="3D wooden cubes with one yellow cube suspended in mid-air">
            <a:extLst>
              <a:ext uri="{FF2B5EF4-FFF2-40B4-BE49-F238E27FC236}">
                <a16:creationId xmlns:a16="http://schemas.microsoft.com/office/drawing/2014/main" id="{4E9F26E4-BF61-4599-89B4-8A2F23138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8247" y="3288717"/>
            <a:ext cx="5328986" cy="133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3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374381" y="990337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70F0B75A-BB82-4BC4-8605-266E98C2B4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32527" y="1124823"/>
            <a:ext cx="1369579" cy="1249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135E0-1E38-458A-8DC8-1398C6B3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49" y="1907362"/>
            <a:ext cx="6286297" cy="4616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6C334-39BA-4046-AFA4-934344603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33" y="3540673"/>
            <a:ext cx="2839529" cy="2729330"/>
          </a:xfrm>
          <a:prstGeom prst="rect">
            <a:avLst/>
          </a:prstGeom>
        </p:spPr>
      </p:pic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D81803BD-DDE3-4359-8666-1B8945A8759C}"/>
              </a:ext>
            </a:extLst>
          </p:cNvPr>
          <p:cNvSpPr/>
          <p:nvPr/>
        </p:nvSpPr>
        <p:spPr>
          <a:xfrm>
            <a:off x="2234474" y="3002459"/>
            <a:ext cx="2839528" cy="107642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F6D3F-7013-4827-BB5B-609AF2AC5C4F}"/>
              </a:ext>
            </a:extLst>
          </p:cNvPr>
          <p:cNvSpPr txBox="1"/>
          <p:nvPr/>
        </p:nvSpPr>
        <p:spPr>
          <a:xfrm>
            <a:off x="2442950" y="3116301"/>
            <a:ext cx="263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Log transformation </a:t>
            </a:r>
            <a:endParaRPr lang="en-US" sz="2400" b="1" dirty="0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0EA9EA57-59D0-42FD-8CAF-682A5C7882FB}"/>
              </a:ext>
            </a:extLst>
          </p:cNvPr>
          <p:cNvSpPr/>
          <p:nvPr/>
        </p:nvSpPr>
        <p:spPr>
          <a:xfrm rot="10800000" flipH="1">
            <a:off x="3832526" y="4190603"/>
            <a:ext cx="1558339" cy="1121178"/>
          </a:xfrm>
          <a:prstGeom prst="bentArrow">
            <a:avLst>
              <a:gd name="adj1" fmla="val 23453"/>
              <a:gd name="adj2" fmla="val 30557"/>
              <a:gd name="adj3" fmla="val 25000"/>
              <a:gd name="adj4" fmla="val 39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6D800F7-8B5C-4717-B1A9-254E17252EA9}"/>
              </a:ext>
            </a:extLst>
          </p:cNvPr>
          <p:cNvSpPr/>
          <p:nvPr/>
        </p:nvSpPr>
        <p:spPr>
          <a:xfrm rot="5400000">
            <a:off x="3763324" y="2383584"/>
            <a:ext cx="627747" cy="610003"/>
          </a:xfrm>
          <a:prstGeom prst="rightArrow">
            <a:avLst>
              <a:gd name="adj1" fmla="val 32102"/>
              <a:gd name="adj2" fmla="val 41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711FA-D0C1-4532-AD90-FF448941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498" y="1903256"/>
            <a:ext cx="6419048" cy="46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Pre-processing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33" y="3540673"/>
            <a:ext cx="2839529" cy="2729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7B1E14-73D9-4701-A968-DA820BB32482}"/>
              </a:ext>
            </a:extLst>
          </p:cNvPr>
          <p:cNvGrpSpPr/>
          <p:nvPr/>
        </p:nvGrpSpPr>
        <p:grpSpPr>
          <a:xfrm>
            <a:off x="3687169" y="3575708"/>
            <a:ext cx="7854305" cy="2737603"/>
            <a:chOff x="3687169" y="3575708"/>
            <a:chExt cx="7854305" cy="27376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0E3473-C600-4835-BD90-0A288AAD7B0B}"/>
                </a:ext>
              </a:extLst>
            </p:cNvPr>
            <p:cNvGrpSpPr/>
            <p:nvPr/>
          </p:nvGrpSpPr>
          <p:grpSpPr>
            <a:xfrm>
              <a:off x="3687169" y="4313989"/>
              <a:ext cx="4085243" cy="1969753"/>
              <a:chOff x="3687169" y="4000085"/>
              <a:chExt cx="4085243" cy="196975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EE2B78-216F-420B-9321-60F6FDD6F025}"/>
                  </a:ext>
                </a:extLst>
              </p:cNvPr>
              <p:cNvGrpSpPr/>
              <p:nvPr/>
            </p:nvGrpSpPr>
            <p:grpSpPr>
              <a:xfrm>
                <a:off x="3687169" y="4000085"/>
                <a:ext cx="2755951" cy="1969753"/>
                <a:chOff x="3687169" y="4000085"/>
                <a:chExt cx="2755951" cy="1969753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C3FDBCD-C946-4FF1-A1F2-7B0C5821809F}"/>
                    </a:ext>
                  </a:extLst>
                </p:cNvPr>
                <p:cNvSpPr/>
                <p:nvPr/>
              </p:nvSpPr>
              <p:spPr>
                <a:xfrm>
                  <a:off x="3687169" y="4000085"/>
                  <a:ext cx="2755951" cy="1969753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32459AC-9311-4452-8245-A78F2D0C245F}"/>
                    </a:ext>
                  </a:extLst>
                </p:cNvPr>
                <p:cNvSpPr txBox="1"/>
                <p:nvPr/>
              </p:nvSpPr>
              <p:spPr>
                <a:xfrm>
                  <a:off x="3872669" y="4288972"/>
                  <a:ext cx="23849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3200" b="1" dirty="0"/>
                    <a:t>Training set</a:t>
                  </a:r>
                  <a:endParaRPr lang="en-US" sz="3200" b="1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4F01DD-1594-4B1D-8883-DA8A9E7749AA}"/>
                  </a:ext>
                </a:extLst>
              </p:cNvPr>
              <p:cNvSpPr txBox="1"/>
              <p:nvPr/>
            </p:nvSpPr>
            <p:spPr>
              <a:xfrm>
                <a:off x="4301322" y="4864375"/>
                <a:ext cx="34710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3200" b="1" dirty="0"/>
                  <a:t>80%</a:t>
                </a:r>
                <a:endParaRPr lang="en-US" sz="3200" b="1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13A4C6-85A0-42D2-AB3B-B7845EBFE2E6}"/>
                </a:ext>
              </a:extLst>
            </p:cNvPr>
            <p:cNvGrpSpPr/>
            <p:nvPr/>
          </p:nvGrpSpPr>
          <p:grpSpPr>
            <a:xfrm>
              <a:off x="7456231" y="4343558"/>
              <a:ext cx="4085243" cy="1969753"/>
              <a:chOff x="3687169" y="4000085"/>
              <a:chExt cx="4085243" cy="196975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C98ECF9-61B6-4F60-A0FB-FF1283F06B0E}"/>
                  </a:ext>
                </a:extLst>
              </p:cNvPr>
              <p:cNvGrpSpPr/>
              <p:nvPr/>
            </p:nvGrpSpPr>
            <p:grpSpPr>
              <a:xfrm>
                <a:off x="3687169" y="4000085"/>
                <a:ext cx="2755951" cy="1969753"/>
                <a:chOff x="3687169" y="4000085"/>
                <a:chExt cx="2755951" cy="1969753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F765B60-677C-4892-870F-9BCAC23815CE}"/>
                    </a:ext>
                  </a:extLst>
                </p:cNvPr>
                <p:cNvSpPr/>
                <p:nvPr/>
              </p:nvSpPr>
              <p:spPr>
                <a:xfrm>
                  <a:off x="3687169" y="4000085"/>
                  <a:ext cx="2755951" cy="1969753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26ECB8F-78E2-45D5-B5B8-4A252A40FF20}"/>
                    </a:ext>
                  </a:extLst>
                </p:cNvPr>
                <p:cNvSpPr txBox="1"/>
                <p:nvPr/>
              </p:nvSpPr>
              <p:spPr>
                <a:xfrm>
                  <a:off x="3872669" y="4288972"/>
                  <a:ext cx="23849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3200" b="1" dirty="0"/>
                    <a:t>   Test set</a:t>
                  </a:r>
                  <a:endParaRPr lang="en-US" sz="3200" b="1" dirty="0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CA3E55-EEB5-4098-A1FD-4BF88BE46D9F}"/>
                  </a:ext>
                </a:extLst>
              </p:cNvPr>
              <p:cNvSpPr txBox="1"/>
              <p:nvPr/>
            </p:nvSpPr>
            <p:spPr>
              <a:xfrm>
                <a:off x="4301322" y="4864375"/>
                <a:ext cx="34710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3200" b="1" dirty="0"/>
                  <a:t>20%</a:t>
                </a:r>
                <a:endParaRPr lang="en-US" sz="3200" b="1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66BA24D-EA1D-4D63-A140-D984A6899BF3}"/>
                </a:ext>
              </a:extLst>
            </p:cNvPr>
            <p:cNvGrpSpPr/>
            <p:nvPr/>
          </p:nvGrpSpPr>
          <p:grpSpPr>
            <a:xfrm>
              <a:off x="5065145" y="3575708"/>
              <a:ext cx="3769062" cy="767849"/>
              <a:chOff x="5065145" y="3575708"/>
              <a:chExt cx="3769062" cy="767849"/>
            </a:xfrm>
          </p:grpSpPr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399A19F-7E31-44FB-83FC-46E451EFA2F8}"/>
                  </a:ext>
                </a:extLst>
              </p:cNvPr>
              <p:cNvCxnSpPr>
                <a:stCxn id="3" idx="4"/>
                <a:endCxn id="28" idx="0"/>
              </p:cNvCxnSpPr>
              <p:nvPr/>
            </p:nvCxnSpPr>
            <p:spPr>
              <a:xfrm rot="16200000" flipH="1">
                <a:off x="7479236" y="2988586"/>
                <a:ext cx="767849" cy="1942093"/>
              </a:xfrm>
              <a:prstGeom prst="bentConnector3">
                <a:avLst/>
              </a:prstGeom>
              <a:ln w="762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7BAE66D-FAA9-4D3C-9A76-70027F7AC492}"/>
                  </a:ext>
                </a:extLst>
              </p:cNvPr>
              <p:cNvCxnSpPr>
                <a:stCxn id="3" idx="4"/>
                <a:endCxn id="15" idx="0"/>
              </p:cNvCxnSpPr>
              <p:nvPr/>
            </p:nvCxnSpPr>
            <p:spPr>
              <a:xfrm rot="5400000">
                <a:off x="5609490" y="3031365"/>
                <a:ext cx="738280" cy="1826969"/>
              </a:xfrm>
              <a:prstGeom prst="bentConnector3">
                <a:avLst/>
              </a:prstGeom>
              <a:ln w="762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3F4B2A-0BCA-4F2C-898E-50467CE72F91}"/>
              </a:ext>
            </a:extLst>
          </p:cNvPr>
          <p:cNvGrpSpPr/>
          <p:nvPr/>
        </p:nvGrpSpPr>
        <p:grpSpPr>
          <a:xfrm>
            <a:off x="5113347" y="1064521"/>
            <a:ext cx="3816834" cy="2511188"/>
            <a:chOff x="5113347" y="1064521"/>
            <a:chExt cx="3816834" cy="251118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7A9B13-CDEB-4518-80BF-328920776313}"/>
                </a:ext>
              </a:extLst>
            </p:cNvPr>
            <p:cNvGrpSpPr/>
            <p:nvPr/>
          </p:nvGrpSpPr>
          <p:grpSpPr>
            <a:xfrm>
              <a:off x="5113347" y="1064521"/>
              <a:ext cx="3568898" cy="2511188"/>
              <a:chOff x="5440898" y="1323833"/>
              <a:chExt cx="3568898" cy="25111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3F22AA1-02C4-4A42-AC9E-09D05EC1689B}"/>
                  </a:ext>
                </a:extLst>
              </p:cNvPr>
              <p:cNvGrpSpPr/>
              <p:nvPr/>
            </p:nvGrpSpPr>
            <p:grpSpPr>
              <a:xfrm>
                <a:off x="5440898" y="1323833"/>
                <a:ext cx="3568898" cy="2511188"/>
                <a:chOff x="5440898" y="1323833"/>
                <a:chExt cx="3568898" cy="25111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0936ED2-091B-4F36-BA70-989DD7F52F27}"/>
                    </a:ext>
                  </a:extLst>
                </p:cNvPr>
                <p:cNvGrpSpPr/>
                <p:nvPr/>
              </p:nvGrpSpPr>
              <p:grpSpPr>
                <a:xfrm>
                  <a:off x="5527342" y="1323833"/>
                  <a:ext cx="3384646" cy="2511188"/>
                  <a:chOff x="5527342" y="1323833"/>
                  <a:chExt cx="3384646" cy="2511188"/>
                </a:xfrm>
              </p:grpSpPr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30F66940-FB7A-4082-B39D-830AD223AF93}"/>
                      </a:ext>
                    </a:extLst>
                  </p:cNvPr>
                  <p:cNvSpPr/>
                  <p:nvPr/>
                </p:nvSpPr>
                <p:spPr>
                  <a:xfrm>
                    <a:off x="5527342" y="1323833"/>
                    <a:ext cx="3384646" cy="251118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2B4EF4C-AC96-4691-902C-A99E44EC3498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250" y="1395760"/>
                    <a:ext cx="201483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3600" b="1" dirty="0"/>
                      <a:t>Data set</a:t>
                    </a:r>
                    <a:endParaRPr lang="en-US" sz="3600" b="1" dirty="0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8147B4-9C3A-4607-95D8-F717C53FD406}"/>
                    </a:ext>
                  </a:extLst>
                </p:cNvPr>
                <p:cNvSpPr txBox="1"/>
                <p:nvPr/>
              </p:nvSpPr>
              <p:spPr>
                <a:xfrm>
                  <a:off x="5440898" y="2143754"/>
                  <a:ext cx="35688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SG" sz="2400" b="1" dirty="0"/>
                    <a:t>Observations - 41544</a:t>
                  </a:r>
                  <a:endParaRPr lang="en-US" sz="2400" b="1" dirty="0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240713-7A1B-40D3-92A4-F7AA4BCD060A}"/>
                  </a:ext>
                </a:extLst>
              </p:cNvPr>
              <p:cNvSpPr txBox="1"/>
              <p:nvPr/>
            </p:nvSpPr>
            <p:spPr>
              <a:xfrm>
                <a:off x="5538706" y="2541817"/>
                <a:ext cx="3471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2400" b="1" dirty="0"/>
                  <a:t>No missing values</a:t>
                </a:r>
                <a:endParaRPr lang="en-US" sz="2400" b="1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4B36A-D089-4C5A-92F9-B90A78241467}"/>
                </a:ext>
              </a:extLst>
            </p:cNvPr>
            <p:cNvSpPr txBox="1"/>
            <p:nvPr/>
          </p:nvSpPr>
          <p:spPr>
            <a:xfrm>
              <a:off x="5459091" y="2721510"/>
              <a:ext cx="3471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2400" b="1" dirty="0"/>
                <a:t>No duplicates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9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59FF34-BF0E-47C3-9203-B4A472336845}"/>
              </a:ext>
            </a:extLst>
          </p:cNvPr>
          <p:cNvSpPr/>
          <p:nvPr/>
        </p:nvSpPr>
        <p:spPr>
          <a:xfrm>
            <a:off x="132522" y="106017"/>
            <a:ext cx="8957983" cy="66128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150000"/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9F27B-FF97-4955-BF7D-E626C33F0B03}"/>
              </a:ext>
            </a:extLst>
          </p:cNvPr>
          <p:cNvSpPr txBox="1"/>
          <p:nvPr/>
        </p:nvSpPr>
        <p:spPr>
          <a:xfrm>
            <a:off x="117382" y="122827"/>
            <a:ext cx="895798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Up to now….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9748D8BD-4D12-BA08-1353-ED6FAB807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044613"/>
              </p:ext>
            </p:extLst>
          </p:nvPr>
        </p:nvGraphicFramePr>
        <p:xfrm>
          <a:off x="450574" y="1158681"/>
          <a:ext cx="7169426" cy="52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B96EF36-D315-400D-AAD1-BB9DE2628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38052" y="2142124"/>
            <a:ext cx="2746796" cy="2540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B116E-4071-45C7-A3FE-88C3F2414CB9}"/>
              </a:ext>
            </a:extLst>
          </p:cNvPr>
          <p:cNvSpPr txBox="1"/>
          <p:nvPr/>
        </p:nvSpPr>
        <p:spPr>
          <a:xfrm>
            <a:off x="2388730" y="6858000"/>
            <a:ext cx="7414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stackoverflow.com/questions/25386776/how-to-read-zipped-xml-from-file-strea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6712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CB7E2F-740F-44FD-9823-CDA65585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3289"/>
            <a:ext cx="12191999" cy="5247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AD05FD-4113-4FD8-AB48-F5BD8C702A6B}"/>
              </a:ext>
            </a:extLst>
          </p:cNvPr>
          <p:cNvSpPr txBox="1"/>
          <p:nvPr/>
        </p:nvSpPr>
        <p:spPr>
          <a:xfrm>
            <a:off x="0" y="14335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Data Set.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163364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46EAEF-2B13-4C53-B707-FCAE78790589}"/>
              </a:ext>
            </a:extLst>
          </p:cNvPr>
          <p:cNvSpPr/>
          <p:nvPr/>
        </p:nvSpPr>
        <p:spPr>
          <a:xfrm>
            <a:off x="1683025" y="831573"/>
            <a:ext cx="8481391" cy="51948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14ADC-4E00-428A-8ED6-801D3CB3584D}"/>
              </a:ext>
            </a:extLst>
          </p:cNvPr>
          <p:cNvSpPr txBox="1"/>
          <p:nvPr/>
        </p:nvSpPr>
        <p:spPr>
          <a:xfrm>
            <a:off x="3021496" y="1643272"/>
            <a:ext cx="62285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0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Regression </a:t>
            </a:r>
          </a:p>
          <a:p>
            <a:pPr algn="ctr"/>
            <a:r>
              <a:rPr lang="en-SG" sz="660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Models</a:t>
            </a:r>
          </a:p>
          <a:p>
            <a:pPr algn="ctr"/>
            <a:r>
              <a:rPr lang="en-SG" sz="660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Building</a:t>
            </a:r>
            <a:endParaRPr lang="en-US" sz="6600" dirty="0">
              <a:solidFill>
                <a:schemeClr val="bg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49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BB42E9-2763-4AD3-99EE-8F5774939D04}"/>
              </a:ext>
            </a:extLst>
          </p:cNvPr>
          <p:cNvSpPr/>
          <p:nvPr/>
        </p:nvSpPr>
        <p:spPr>
          <a:xfrm>
            <a:off x="410818" y="0"/>
            <a:ext cx="6175512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AAA1F-B80A-4D68-8E33-9B8855BC7541}"/>
              </a:ext>
            </a:extLst>
          </p:cNvPr>
          <p:cNvSpPr txBox="1"/>
          <p:nvPr/>
        </p:nvSpPr>
        <p:spPr>
          <a:xfrm>
            <a:off x="410819" y="0"/>
            <a:ext cx="6175512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Suggestions</a:t>
            </a:r>
            <a:r>
              <a:rPr lang="en-SG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of descriptive analysis</a:t>
            </a:r>
            <a:endParaRPr lang="en-US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F11AB-8C0B-4C12-B952-A1A7A7F61F22}"/>
              </a:ext>
            </a:extLst>
          </p:cNvPr>
          <p:cNvSpPr txBox="1"/>
          <p:nvPr/>
        </p:nvSpPr>
        <p:spPr>
          <a:xfrm>
            <a:off x="622852" y="1417983"/>
            <a:ext cx="470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Linear regression.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Ridge regression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Lasso regression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Elastic net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D6AAA-631D-4462-9CB6-691FF00FCEC7}"/>
              </a:ext>
            </a:extLst>
          </p:cNvPr>
          <p:cNvSpPr txBox="1"/>
          <p:nvPr/>
        </p:nvSpPr>
        <p:spPr>
          <a:xfrm>
            <a:off x="410817" y="4045659"/>
            <a:ext cx="585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 addition to that,</a:t>
            </a:r>
            <a:endParaRPr lang="en-US" sz="3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90678-0449-41E8-8276-4BA95B65BD72}"/>
              </a:ext>
            </a:extLst>
          </p:cNvPr>
          <p:cNvSpPr txBox="1"/>
          <p:nvPr/>
        </p:nvSpPr>
        <p:spPr>
          <a:xfrm>
            <a:off x="775252" y="4923182"/>
            <a:ext cx="470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Partial least square method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Principal component regression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SG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A7DACED1-86E4-4160-8A96-C54E350F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8277" y="1719621"/>
            <a:ext cx="4870778" cy="417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49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3B6C2-650D-4E9D-8BB5-8A289EDFD2C0}"/>
              </a:ext>
            </a:extLst>
          </p:cNvPr>
          <p:cNvSpPr/>
          <p:nvPr/>
        </p:nvSpPr>
        <p:spPr>
          <a:xfrm>
            <a:off x="1113182" y="1338470"/>
            <a:ext cx="9965635" cy="50225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A450-4D64-432E-BE72-16B40ACFC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30" r="-16"/>
          <a:stretch/>
        </p:blipFill>
        <p:spPr>
          <a:xfrm>
            <a:off x="2223547" y="2183907"/>
            <a:ext cx="7746076" cy="3107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29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3B6C2-650D-4E9D-8BB5-8A289EDFD2C0}"/>
              </a:ext>
            </a:extLst>
          </p:cNvPr>
          <p:cNvSpPr/>
          <p:nvPr/>
        </p:nvSpPr>
        <p:spPr>
          <a:xfrm>
            <a:off x="1113182" y="1358353"/>
            <a:ext cx="9965635" cy="502257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10692-B752-4400-A84A-F568512FE733}"/>
              </a:ext>
            </a:extLst>
          </p:cNvPr>
          <p:cNvSpPr txBox="1"/>
          <p:nvPr/>
        </p:nvSpPr>
        <p:spPr>
          <a:xfrm>
            <a:off x="2245065" y="5003636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SG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 models have all most same accuracy  </a:t>
            </a:r>
            <a:endParaRPr lang="en-US" sz="32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3BC37-EBCF-4663-A6FB-5E408F84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0" y="3551582"/>
            <a:ext cx="2269403" cy="3306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F4522-5BCE-4165-B7BA-94948F46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-1"/>
          <a:stretch/>
        </p:blipFill>
        <p:spPr>
          <a:xfrm>
            <a:off x="3292693" y="1701870"/>
            <a:ext cx="2324424" cy="3278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9B2E4A-C771-49EF-AEFD-1616726F3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17" y="1701871"/>
            <a:ext cx="1226728" cy="3278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2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6F74C-D3DF-40EE-B849-BE0A2B6D5AE2}"/>
              </a:ext>
            </a:extLst>
          </p:cNvPr>
          <p:cNvSpPr/>
          <p:nvPr/>
        </p:nvSpPr>
        <p:spPr>
          <a:xfrm>
            <a:off x="1098856" y="1596885"/>
            <a:ext cx="7460973" cy="49033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2DCD6-D162-4F13-92FE-B7DDDB28F571}"/>
              </a:ext>
            </a:extLst>
          </p:cNvPr>
          <p:cNvSpPr txBox="1"/>
          <p:nvPr/>
        </p:nvSpPr>
        <p:spPr>
          <a:xfrm>
            <a:off x="1404735" y="2146849"/>
            <a:ext cx="7155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Our object is building</a:t>
            </a:r>
          </a:p>
          <a:p>
            <a:r>
              <a:rPr lang="en-SG" sz="4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Prediction model</a:t>
            </a:r>
          </a:p>
          <a:p>
            <a:r>
              <a:rPr lang="en-SG" sz="4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With high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3FCDC-3A32-4646-9466-C1A645A2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76" y="2206487"/>
            <a:ext cx="3741298" cy="4651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2CA7E8-78AE-46C9-8828-CB64264D98F9}"/>
              </a:ext>
            </a:extLst>
          </p:cNvPr>
          <p:cNvSpPr txBox="1"/>
          <p:nvPr/>
        </p:nvSpPr>
        <p:spPr>
          <a:xfrm>
            <a:off x="1563757" y="4642435"/>
            <a:ext cx="58972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800" b="1" dirty="0">
                <a:solidFill>
                  <a:srgbClr val="FF0000"/>
                </a:solidFill>
              </a:rPr>
              <a:t>Elastic net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69C6EE-D8A7-40BF-88C4-27AA89195CE3}"/>
              </a:ext>
            </a:extLst>
          </p:cNvPr>
          <p:cNvSpPr/>
          <p:nvPr/>
        </p:nvSpPr>
        <p:spPr>
          <a:xfrm>
            <a:off x="3152633" y="1169843"/>
            <a:ext cx="7997588" cy="5565329"/>
          </a:xfrm>
          <a:prstGeom prst="rect">
            <a:avLst/>
          </a:prstGeom>
          <a:solidFill>
            <a:srgbClr val="FAF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" y="2681271"/>
            <a:ext cx="3903259" cy="39032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63D7C-6FE2-469D-BD3C-A8C66CB3E782}"/>
              </a:ext>
            </a:extLst>
          </p:cNvPr>
          <p:cNvSpPr/>
          <p:nvPr/>
        </p:nvSpPr>
        <p:spPr>
          <a:xfrm>
            <a:off x="4080677" y="1952383"/>
            <a:ext cx="2975215" cy="15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B1D1EB-928C-410B-BF28-403E65EEB8FD}"/>
              </a:ext>
            </a:extLst>
          </p:cNvPr>
          <p:cNvSpPr/>
          <p:nvPr/>
        </p:nvSpPr>
        <p:spPr>
          <a:xfrm>
            <a:off x="4080676" y="4056412"/>
            <a:ext cx="2975215" cy="15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F3C0F-24E7-4C6B-AFA3-B320DBD0E339}"/>
              </a:ext>
            </a:extLst>
          </p:cNvPr>
          <p:cNvSpPr txBox="1"/>
          <p:nvPr/>
        </p:nvSpPr>
        <p:spPr>
          <a:xfrm>
            <a:off x="4612940" y="2033512"/>
            <a:ext cx="20198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Test MSE</a:t>
            </a:r>
          </a:p>
          <a:p>
            <a:endParaRPr lang="en-US" dirty="0"/>
          </a:p>
          <a:p>
            <a:r>
              <a:rPr lang="en-US" sz="2800" b="1" dirty="0"/>
              <a:t>0.1807707 </a:t>
            </a:r>
            <a:r>
              <a:rPr lang="en-US" dirty="0"/>
              <a:t>	</a:t>
            </a:r>
          </a:p>
          <a:p>
            <a:r>
              <a:rPr lang="en-US" sz="2800" b="1" dirty="0"/>
              <a:t> </a:t>
            </a:r>
            <a:r>
              <a:rPr lang="en-US" dirty="0"/>
              <a:t>	</a:t>
            </a:r>
          </a:p>
          <a:p>
            <a:endParaRPr 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DD6F4-2336-44B2-A5B9-0C79A17B472F}"/>
              </a:ext>
            </a:extLst>
          </p:cNvPr>
          <p:cNvSpPr txBox="1"/>
          <p:nvPr/>
        </p:nvSpPr>
        <p:spPr>
          <a:xfrm>
            <a:off x="4314959" y="4137547"/>
            <a:ext cx="26640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/>
              <a:t>Training MSE</a:t>
            </a:r>
          </a:p>
          <a:p>
            <a:endParaRPr lang="en-US" dirty="0"/>
          </a:p>
          <a:p>
            <a:r>
              <a:rPr lang="en-US" sz="3200" b="1" dirty="0"/>
              <a:t>  0.1738169 </a:t>
            </a:r>
            <a:r>
              <a:rPr lang="en-US" dirty="0"/>
              <a:t>	</a:t>
            </a:r>
          </a:p>
          <a:p>
            <a:endParaRPr lang="en-SG" sz="32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A9212F-BDC4-4843-9C8B-CAC73CF7FD70}"/>
              </a:ext>
            </a:extLst>
          </p:cNvPr>
          <p:cNvGrpSpPr/>
          <p:nvPr/>
        </p:nvGrpSpPr>
        <p:grpSpPr>
          <a:xfrm>
            <a:off x="7656394" y="2361063"/>
            <a:ext cx="3002508" cy="2702256"/>
            <a:chOff x="7656394" y="2361063"/>
            <a:chExt cx="3002508" cy="2702256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3DCFA44-49DA-4456-B33B-49B118A0C1E3}"/>
                </a:ext>
              </a:extLst>
            </p:cNvPr>
            <p:cNvSpPr/>
            <p:nvPr/>
          </p:nvSpPr>
          <p:spPr>
            <a:xfrm>
              <a:off x="7656394" y="2361063"/>
              <a:ext cx="545910" cy="2702256"/>
            </a:xfrm>
            <a:prstGeom prst="rightBrac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19CBCD-F37F-4A8D-B95E-C64F2B16878E}"/>
                </a:ext>
              </a:extLst>
            </p:cNvPr>
            <p:cNvSpPr/>
            <p:nvPr/>
          </p:nvSpPr>
          <p:spPr>
            <a:xfrm>
              <a:off x="8455929" y="2983293"/>
              <a:ext cx="1930018" cy="1334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563DB9-3BB6-462C-86E8-9A4EAAB182B3}"/>
                </a:ext>
              </a:extLst>
            </p:cNvPr>
            <p:cNvSpPr txBox="1"/>
            <p:nvPr/>
          </p:nvSpPr>
          <p:spPr>
            <a:xfrm>
              <a:off x="8843750" y="3374408"/>
              <a:ext cx="1815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b="1" dirty="0"/>
                <a:t>0.006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420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69C6EE-D8A7-40BF-88C4-27AA89195CE3}"/>
              </a:ext>
            </a:extLst>
          </p:cNvPr>
          <p:cNvSpPr/>
          <p:nvPr/>
        </p:nvSpPr>
        <p:spPr>
          <a:xfrm>
            <a:off x="3152633" y="1169843"/>
            <a:ext cx="7997588" cy="5565329"/>
          </a:xfrm>
          <a:prstGeom prst="rect">
            <a:avLst/>
          </a:prstGeom>
          <a:solidFill>
            <a:srgbClr val="FAF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" y="2681271"/>
            <a:ext cx="3903259" cy="390325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E4491-7994-4289-97D8-FA723C597333}"/>
              </a:ext>
            </a:extLst>
          </p:cNvPr>
          <p:cNvGraphicFramePr>
            <a:graphicFrameLocks noGrp="1"/>
          </p:cNvGraphicFramePr>
          <p:nvPr/>
        </p:nvGraphicFramePr>
        <p:xfrm>
          <a:off x="3677315" y="2530628"/>
          <a:ext cx="7997589" cy="1700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863">
                  <a:extLst>
                    <a:ext uri="{9D8B030D-6E8A-4147-A177-3AD203B41FA5}">
                      <a16:colId xmlns:a16="http://schemas.microsoft.com/office/drawing/2014/main" val="946589478"/>
                    </a:ext>
                  </a:extLst>
                </a:gridCol>
                <a:gridCol w="2665863">
                  <a:extLst>
                    <a:ext uri="{9D8B030D-6E8A-4147-A177-3AD203B41FA5}">
                      <a16:colId xmlns:a16="http://schemas.microsoft.com/office/drawing/2014/main" val="1014491169"/>
                    </a:ext>
                  </a:extLst>
                </a:gridCol>
                <a:gridCol w="2665863">
                  <a:extLst>
                    <a:ext uri="{9D8B030D-6E8A-4147-A177-3AD203B41FA5}">
                      <a16:colId xmlns:a16="http://schemas.microsoft.com/office/drawing/2014/main" val="2830201087"/>
                    </a:ext>
                  </a:extLst>
                </a:gridCol>
              </a:tblGrid>
              <a:tr h="844226">
                <a:tc>
                  <a:txBody>
                    <a:bodyPr/>
                    <a:lstStyle/>
                    <a:p>
                      <a:pPr algn="ctr"/>
                      <a:r>
                        <a:rPr lang="en-SG" sz="3600" dirty="0">
                          <a:solidFill>
                            <a:schemeClr val="tx1"/>
                          </a:solidFill>
                        </a:rPr>
                        <a:t>Alpha</a:t>
                      </a:r>
                      <a:r>
                        <a:rPr lang="en-SG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4000" dirty="0"/>
                        <a:t>λ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SG" sz="2400" dirty="0"/>
                        <a:t>No of variables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55673"/>
                  </a:ext>
                </a:extLst>
              </a:tr>
              <a:tr h="855951">
                <a:tc>
                  <a:txBody>
                    <a:bodyPr/>
                    <a:lstStyle/>
                    <a:p>
                      <a:pPr algn="ctr"/>
                      <a:r>
                        <a:rPr lang="en-SG" sz="3200" dirty="0"/>
                        <a:t> </a:t>
                      </a:r>
                      <a:r>
                        <a:rPr lang="en-US" sz="3200" dirty="0"/>
                        <a:t>   </a:t>
                      </a:r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/>
                        <a:t>0.0007021968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/>
                        <a:t>21/23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771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2051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F909F-B6FA-4C88-94D5-30BDEF0532E0}"/>
              </a:ext>
            </a:extLst>
          </p:cNvPr>
          <p:cNvSpPr txBox="1"/>
          <p:nvPr/>
        </p:nvSpPr>
        <p:spPr>
          <a:xfrm>
            <a:off x="3498879" y="2845780"/>
            <a:ext cx="7596751" cy="1323439"/>
          </a:xfrm>
          <a:prstGeom prst="rect">
            <a:avLst/>
          </a:prstGeom>
          <a:solidFill>
            <a:srgbClr val="FAF1D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4000" dirty="0">
                <a:solidFill>
                  <a:srgbClr val="000000"/>
                </a:solidFill>
              </a:rPr>
              <a:t>All models gives all most same training MSE, R-square 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19" y="3437016"/>
            <a:ext cx="1575361" cy="27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24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863">
            <a:off x="-222956" y="3498485"/>
            <a:ext cx="3541832" cy="253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906510-278D-4DF0-8947-506DFB83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09" y="6870434"/>
            <a:ext cx="62259" cy="4571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E9152EF-3FAF-4A56-960B-46141E5277DF}"/>
              </a:ext>
            </a:extLst>
          </p:cNvPr>
          <p:cNvSpPr/>
          <p:nvPr/>
        </p:nvSpPr>
        <p:spPr>
          <a:xfrm>
            <a:off x="4757530" y="3896139"/>
            <a:ext cx="1590261" cy="622852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ECD4B4-5879-4406-87BC-98BF315BE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1151"/>
          <a:stretch/>
        </p:blipFill>
        <p:spPr>
          <a:xfrm>
            <a:off x="4317557" y="1222898"/>
            <a:ext cx="5039057" cy="516726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75C50-D163-45C9-BAD8-12789AB43378}"/>
              </a:ext>
            </a:extLst>
          </p:cNvPr>
          <p:cNvGrpSpPr/>
          <p:nvPr/>
        </p:nvGrpSpPr>
        <p:grpSpPr>
          <a:xfrm>
            <a:off x="12226368" y="6894397"/>
            <a:ext cx="248409" cy="254729"/>
            <a:chOff x="5174341" y="1091503"/>
            <a:chExt cx="5470093" cy="56092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26EB35-F038-417B-8A20-C8E9270FB43E}"/>
                </a:ext>
              </a:extLst>
            </p:cNvPr>
            <p:cNvGrpSpPr/>
            <p:nvPr/>
          </p:nvGrpSpPr>
          <p:grpSpPr>
            <a:xfrm>
              <a:off x="5174341" y="1091503"/>
              <a:ext cx="5470093" cy="5609272"/>
              <a:chOff x="4165157" y="1070498"/>
              <a:chExt cx="5470093" cy="560927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8E35D60-E46C-4406-B9CE-1E5B2C7A2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51151"/>
              <a:stretch/>
            </p:blipFill>
            <p:spPr>
              <a:xfrm>
                <a:off x="4165157" y="1070498"/>
                <a:ext cx="5470093" cy="5609272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7330BB-EA7B-456C-A8CF-D609DB225EAC}"/>
                  </a:ext>
                </a:extLst>
              </p:cNvPr>
              <p:cNvSpPr/>
              <p:nvPr/>
            </p:nvSpPr>
            <p:spPr>
              <a:xfrm>
                <a:off x="4945847" y="1887415"/>
                <a:ext cx="4367378" cy="374768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C5C2688-E49B-4C47-9358-5FF88CC6EC2E}"/>
                  </a:ext>
                </a:extLst>
              </p:cNvPr>
              <p:cNvCxnSpPr/>
              <p:nvPr/>
            </p:nvCxnSpPr>
            <p:spPr>
              <a:xfrm>
                <a:off x="4978724" y="4221632"/>
                <a:ext cx="430162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CEF95C-4EB0-4E7A-9E81-498605F34E13}"/>
                </a:ext>
              </a:extLst>
            </p:cNvPr>
            <p:cNvSpPr/>
            <p:nvPr/>
          </p:nvSpPr>
          <p:spPr>
            <a:xfrm>
              <a:off x="5978769" y="2490041"/>
              <a:ext cx="3319976" cy="1744334"/>
            </a:xfrm>
            <a:custGeom>
              <a:avLst/>
              <a:gdLst>
                <a:gd name="connsiteX0" fmla="*/ 0 w 3319976"/>
                <a:gd name="connsiteY0" fmla="*/ 450107 h 1744334"/>
                <a:gd name="connsiteX1" fmla="*/ 844062 w 3319976"/>
                <a:gd name="connsiteY1" fmla="*/ 14008 h 1744334"/>
                <a:gd name="connsiteX2" fmla="*/ 1575582 w 3319976"/>
                <a:gd name="connsiteY2" fmla="*/ 914341 h 1744334"/>
                <a:gd name="connsiteX3" fmla="*/ 2264899 w 3319976"/>
                <a:gd name="connsiteY3" fmla="*/ 1561454 h 1744334"/>
                <a:gd name="connsiteX4" fmla="*/ 3319976 w 3319976"/>
                <a:gd name="connsiteY4" fmla="*/ 1744334 h 1744334"/>
                <a:gd name="connsiteX5" fmla="*/ 3319976 w 3319976"/>
                <a:gd name="connsiteY5" fmla="*/ 1744334 h 174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976" h="1744334">
                  <a:moveTo>
                    <a:pt x="0" y="450107"/>
                  </a:moveTo>
                  <a:cubicBezTo>
                    <a:pt x="290732" y="193371"/>
                    <a:pt x="581465" y="-63364"/>
                    <a:pt x="844062" y="14008"/>
                  </a:cubicBezTo>
                  <a:cubicBezTo>
                    <a:pt x="1106659" y="91380"/>
                    <a:pt x="1338776" y="656433"/>
                    <a:pt x="1575582" y="914341"/>
                  </a:cubicBezTo>
                  <a:cubicBezTo>
                    <a:pt x="1812388" y="1172249"/>
                    <a:pt x="1974167" y="1423122"/>
                    <a:pt x="2264899" y="1561454"/>
                  </a:cubicBezTo>
                  <a:cubicBezTo>
                    <a:pt x="2555631" y="1699786"/>
                    <a:pt x="3319976" y="1744334"/>
                    <a:pt x="3319976" y="1744334"/>
                  </a:cubicBezTo>
                  <a:lnTo>
                    <a:pt x="3319976" y="1744334"/>
                  </a:lnTo>
                </a:path>
              </a:pathLst>
            </a:cu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EFBC97-D417-40CC-8275-6AC0F1FC0A89}"/>
                </a:ext>
              </a:extLst>
            </p:cNvPr>
            <p:cNvSpPr/>
            <p:nvPr/>
          </p:nvSpPr>
          <p:spPr>
            <a:xfrm>
              <a:off x="6020972" y="4248443"/>
              <a:ext cx="4220308" cy="1203473"/>
            </a:xfrm>
            <a:custGeom>
              <a:avLst/>
              <a:gdLst>
                <a:gd name="connsiteX0" fmla="*/ 0 w 4220308"/>
                <a:gd name="connsiteY0" fmla="*/ 773723 h 1203473"/>
                <a:gd name="connsiteX1" fmla="*/ 970671 w 4220308"/>
                <a:gd name="connsiteY1" fmla="*/ 1195754 h 1203473"/>
                <a:gd name="connsiteX2" fmla="*/ 2433711 w 4220308"/>
                <a:gd name="connsiteY2" fmla="*/ 450166 h 1203473"/>
                <a:gd name="connsiteX3" fmla="*/ 4220308 w 4220308"/>
                <a:gd name="connsiteY3" fmla="*/ 0 h 1203473"/>
                <a:gd name="connsiteX4" fmla="*/ 4220308 w 4220308"/>
                <a:gd name="connsiteY4" fmla="*/ 0 h 1203473"/>
                <a:gd name="connsiteX5" fmla="*/ 4220308 w 4220308"/>
                <a:gd name="connsiteY5" fmla="*/ 0 h 120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0308" h="1203473">
                  <a:moveTo>
                    <a:pt x="0" y="773723"/>
                  </a:moveTo>
                  <a:cubicBezTo>
                    <a:pt x="282526" y="1011701"/>
                    <a:pt x="565053" y="1249680"/>
                    <a:pt x="970671" y="1195754"/>
                  </a:cubicBezTo>
                  <a:cubicBezTo>
                    <a:pt x="1376289" y="1141828"/>
                    <a:pt x="1892105" y="649458"/>
                    <a:pt x="2433711" y="450166"/>
                  </a:cubicBezTo>
                  <a:cubicBezTo>
                    <a:pt x="2975317" y="250874"/>
                    <a:pt x="4220308" y="0"/>
                    <a:pt x="4220308" y="0"/>
                  </a:cubicBezTo>
                  <a:lnTo>
                    <a:pt x="4220308" y="0"/>
                  </a:lnTo>
                  <a:lnTo>
                    <a:pt x="4220308" y="0"/>
                  </a:lnTo>
                </a:path>
              </a:pathLst>
            </a:cu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24C6C-F1D4-4BFD-9DDA-5177E005A8DB}"/>
              </a:ext>
            </a:extLst>
          </p:cNvPr>
          <p:cNvSpPr/>
          <p:nvPr/>
        </p:nvSpPr>
        <p:spPr>
          <a:xfrm>
            <a:off x="4757530" y="3551133"/>
            <a:ext cx="1751530" cy="815926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863">
            <a:off x="-222956" y="3498485"/>
            <a:ext cx="3541832" cy="253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906510-278D-4DF0-8947-506DFB83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09" y="6870434"/>
            <a:ext cx="62259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CD4B4-5879-4406-87BC-98BF315BE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1151"/>
          <a:stretch/>
        </p:blipFill>
        <p:spPr>
          <a:xfrm>
            <a:off x="4022137" y="1010989"/>
            <a:ext cx="1098504" cy="11264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75C50-D163-45C9-BAD8-12789AB43378}"/>
              </a:ext>
            </a:extLst>
          </p:cNvPr>
          <p:cNvGrpSpPr/>
          <p:nvPr/>
        </p:nvGrpSpPr>
        <p:grpSpPr>
          <a:xfrm>
            <a:off x="5477307" y="1069144"/>
            <a:ext cx="5407819" cy="5545405"/>
            <a:chOff x="5174341" y="1091503"/>
            <a:chExt cx="5470093" cy="56092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26EB35-F038-417B-8A20-C8E9270FB43E}"/>
                </a:ext>
              </a:extLst>
            </p:cNvPr>
            <p:cNvGrpSpPr/>
            <p:nvPr/>
          </p:nvGrpSpPr>
          <p:grpSpPr>
            <a:xfrm>
              <a:off x="5174341" y="1091503"/>
              <a:ext cx="5470093" cy="5609272"/>
              <a:chOff x="4165157" y="1070498"/>
              <a:chExt cx="5470093" cy="560927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8E35D60-E46C-4406-B9CE-1E5B2C7A2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51151"/>
              <a:stretch/>
            </p:blipFill>
            <p:spPr>
              <a:xfrm>
                <a:off x="4165157" y="1070498"/>
                <a:ext cx="5470093" cy="5609272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7330BB-EA7B-456C-A8CF-D609DB225EAC}"/>
                  </a:ext>
                </a:extLst>
              </p:cNvPr>
              <p:cNvSpPr/>
              <p:nvPr/>
            </p:nvSpPr>
            <p:spPr>
              <a:xfrm>
                <a:off x="4945847" y="1887415"/>
                <a:ext cx="4367378" cy="374768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C5C2688-E49B-4C47-9358-5FF88CC6EC2E}"/>
                  </a:ext>
                </a:extLst>
              </p:cNvPr>
              <p:cNvCxnSpPr/>
              <p:nvPr/>
            </p:nvCxnSpPr>
            <p:spPr>
              <a:xfrm>
                <a:off x="4978724" y="4221632"/>
                <a:ext cx="430162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CEF95C-4EB0-4E7A-9E81-498605F34E13}"/>
                </a:ext>
              </a:extLst>
            </p:cNvPr>
            <p:cNvSpPr/>
            <p:nvPr/>
          </p:nvSpPr>
          <p:spPr>
            <a:xfrm>
              <a:off x="5978769" y="2490041"/>
              <a:ext cx="3319976" cy="1744334"/>
            </a:xfrm>
            <a:custGeom>
              <a:avLst/>
              <a:gdLst>
                <a:gd name="connsiteX0" fmla="*/ 0 w 3319976"/>
                <a:gd name="connsiteY0" fmla="*/ 450107 h 1744334"/>
                <a:gd name="connsiteX1" fmla="*/ 844062 w 3319976"/>
                <a:gd name="connsiteY1" fmla="*/ 14008 h 1744334"/>
                <a:gd name="connsiteX2" fmla="*/ 1575582 w 3319976"/>
                <a:gd name="connsiteY2" fmla="*/ 914341 h 1744334"/>
                <a:gd name="connsiteX3" fmla="*/ 2264899 w 3319976"/>
                <a:gd name="connsiteY3" fmla="*/ 1561454 h 1744334"/>
                <a:gd name="connsiteX4" fmla="*/ 3319976 w 3319976"/>
                <a:gd name="connsiteY4" fmla="*/ 1744334 h 1744334"/>
                <a:gd name="connsiteX5" fmla="*/ 3319976 w 3319976"/>
                <a:gd name="connsiteY5" fmla="*/ 1744334 h 174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976" h="1744334">
                  <a:moveTo>
                    <a:pt x="0" y="450107"/>
                  </a:moveTo>
                  <a:cubicBezTo>
                    <a:pt x="290732" y="193371"/>
                    <a:pt x="581465" y="-63364"/>
                    <a:pt x="844062" y="14008"/>
                  </a:cubicBezTo>
                  <a:cubicBezTo>
                    <a:pt x="1106659" y="91380"/>
                    <a:pt x="1338776" y="656433"/>
                    <a:pt x="1575582" y="914341"/>
                  </a:cubicBezTo>
                  <a:cubicBezTo>
                    <a:pt x="1812388" y="1172249"/>
                    <a:pt x="1974167" y="1423122"/>
                    <a:pt x="2264899" y="1561454"/>
                  </a:cubicBezTo>
                  <a:cubicBezTo>
                    <a:pt x="2555631" y="1699786"/>
                    <a:pt x="3319976" y="1744334"/>
                    <a:pt x="3319976" y="1744334"/>
                  </a:cubicBezTo>
                  <a:lnTo>
                    <a:pt x="3319976" y="1744334"/>
                  </a:lnTo>
                </a:path>
              </a:pathLst>
            </a:cu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EFBC97-D417-40CC-8275-6AC0F1FC0A89}"/>
                </a:ext>
              </a:extLst>
            </p:cNvPr>
            <p:cNvSpPr/>
            <p:nvPr/>
          </p:nvSpPr>
          <p:spPr>
            <a:xfrm>
              <a:off x="6020972" y="4248443"/>
              <a:ext cx="4220308" cy="1203473"/>
            </a:xfrm>
            <a:custGeom>
              <a:avLst/>
              <a:gdLst>
                <a:gd name="connsiteX0" fmla="*/ 0 w 4220308"/>
                <a:gd name="connsiteY0" fmla="*/ 773723 h 1203473"/>
                <a:gd name="connsiteX1" fmla="*/ 970671 w 4220308"/>
                <a:gd name="connsiteY1" fmla="*/ 1195754 h 1203473"/>
                <a:gd name="connsiteX2" fmla="*/ 2433711 w 4220308"/>
                <a:gd name="connsiteY2" fmla="*/ 450166 h 1203473"/>
                <a:gd name="connsiteX3" fmla="*/ 4220308 w 4220308"/>
                <a:gd name="connsiteY3" fmla="*/ 0 h 1203473"/>
                <a:gd name="connsiteX4" fmla="*/ 4220308 w 4220308"/>
                <a:gd name="connsiteY4" fmla="*/ 0 h 1203473"/>
                <a:gd name="connsiteX5" fmla="*/ 4220308 w 4220308"/>
                <a:gd name="connsiteY5" fmla="*/ 0 h 120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0308" h="1203473">
                  <a:moveTo>
                    <a:pt x="0" y="773723"/>
                  </a:moveTo>
                  <a:cubicBezTo>
                    <a:pt x="282526" y="1011701"/>
                    <a:pt x="565053" y="1249680"/>
                    <a:pt x="970671" y="1195754"/>
                  </a:cubicBezTo>
                  <a:cubicBezTo>
                    <a:pt x="1376289" y="1141828"/>
                    <a:pt x="1892105" y="649458"/>
                    <a:pt x="2433711" y="450166"/>
                  </a:cubicBezTo>
                  <a:cubicBezTo>
                    <a:pt x="2975317" y="250874"/>
                    <a:pt x="4220308" y="0"/>
                    <a:pt x="4220308" y="0"/>
                  </a:cubicBezTo>
                  <a:lnTo>
                    <a:pt x="4220308" y="0"/>
                  </a:lnTo>
                  <a:lnTo>
                    <a:pt x="4220308" y="0"/>
                  </a:lnTo>
                </a:path>
              </a:pathLst>
            </a:cu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60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75194" y="0"/>
            <a:ext cx="8986919" cy="67118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2" descr="Philippine Images, Stock Photos &amp; Vectors | Shutterstock">
            <a:extLst>
              <a:ext uri="{FF2B5EF4-FFF2-40B4-BE49-F238E27FC236}">
                <a16:creationId xmlns:a16="http://schemas.microsoft.com/office/drawing/2014/main" id="{C97447BF-5ECB-4367-94EF-EC017309B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16" b="7347"/>
          <a:stretch/>
        </p:blipFill>
        <p:spPr bwMode="auto">
          <a:xfrm>
            <a:off x="2116742" y="109728"/>
            <a:ext cx="5165977" cy="24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E6127-4D61-4785-AF81-FED42720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3290428" y="1724836"/>
            <a:ext cx="3054692" cy="5739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04B22-BF72-4807-B0DF-2255DE61B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46766" y="3748597"/>
            <a:ext cx="2526252" cy="25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863">
            <a:off x="-222956" y="3498485"/>
            <a:ext cx="3541832" cy="253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906510-278D-4DF0-8947-506DFB83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09" y="6870434"/>
            <a:ext cx="62259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CD4B4-5879-4406-87BC-98BF315BE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1151"/>
          <a:stretch/>
        </p:blipFill>
        <p:spPr>
          <a:xfrm>
            <a:off x="4022136" y="1010989"/>
            <a:ext cx="5454265" cy="55930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75C50-D163-45C9-BAD8-12789AB43378}"/>
              </a:ext>
            </a:extLst>
          </p:cNvPr>
          <p:cNvGrpSpPr/>
          <p:nvPr/>
        </p:nvGrpSpPr>
        <p:grpSpPr>
          <a:xfrm>
            <a:off x="9812404" y="5514535"/>
            <a:ext cx="1072722" cy="1100014"/>
            <a:chOff x="5174341" y="1091503"/>
            <a:chExt cx="5470093" cy="56092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26EB35-F038-417B-8A20-C8E9270FB43E}"/>
                </a:ext>
              </a:extLst>
            </p:cNvPr>
            <p:cNvGrpSpPr/>
            <p:nvPr/>
          </p:nvGrpSpPr>
          <p:grpSpPr>
            <a:xfrm>
              <a:off x="5174341" y="1091503"/>
              <a:ext cx="5470093" cy="5609272"/>
              <a:chOff x="4165157" y="1070498"/>
              <a:chExt cx="5470093" cy="560927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8E35D60-E46C-4406-B9CE-1E5B2C7A2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51151"/>
              <a:stretch/>
            </p:blipFill>
            <p:spPr>
              <a:xfrm>
                <a:off x="4165157" y="1070498"/>
                <a:ext cx="5470093" cy="5609272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7330BB-EA7B-456C-A8CF-D609DB225EAC}"/>
                  </a:ext>
                </a:extLst>
              </p:cNvPr>
              <p:cNvSpPr/>
              <p:nvPr/>
            </p:nvSpPr>
            <p:spPr>
              <a:xfrm>
                <a:off x="4945847" y="1887415"/>
                <a:ext cx="4367378" cy="374768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C5C2688-E49B-4C47-9358-5FF88CC6EC2E}"/>
                  </a:ext>
                </a:extLst>
              </p:cNvPr>
              <p:cNvCxnSpPr/>
              <p:nvPr/>
            </p:nvCxnSpPr>
            <p:spPr>
              <a:xfrm>
                <a:off x="4978724" y="4221632"/>
                <a:ext cx="430162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CEF95C-4EB0-4E7A-9E81-498605F34E13}"/>
                </a:ext>
              </a:extLst>
            </p:cNvPr>
            <p:cNvSpPr/>
            <p:nvPr/>
          </p:nvSpPr>
          <p:spPr>
            <a:xfrm>
              <a:off x="5978769" y="2490041"/>
              <a:ext cx="3319976" cy="1744334"/>
            </a:xfrm>
            <a:custGeom>
              <a:avLst/>
              <a:gdLst>
                <a:gd name="connsiteX0" fmla="*/ 0 w 3319976"/>
                <a:gd name="connsiteY0" fmla="*/ 450107 h 1744334"/>
                <a:gd name="connsiteX1" fmla="*/ 844062 w 3319976"/>
                <a:gd name="connsiteY1" fmla="*/ 14008 h 1744334"/>
                <a:gd name="connsiteX2" fmla="*/ 1575582 w 3319976"/>
                <a:gd name="connsiteY2" fmla="*/ 914341 h 1744334"/>
                <a:gd name="connsiteX3" fmla="*/ 2264899 w 3319976"/>
                <a:gd name="connsiteY3" fmla="*/ 1561454 h 1744334"/>
                <a:gd name="connsiteX4" fmla="*/ 3319976 w 3319976"/>
                <a:gd name="connsiteY4" fmla="*/ 1744334 h 1744334"/>
                <a:gd name="connsiteX5" fmla="*/ 3319976 w 3319976"/>
                <a:gd name="connsiteY5" fmla="*/ 1744334 h 174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976" h="1744334">
                  <a:moveTo>
                    <a:pt x="0" y="450107"/>
                  </a:moveTo>
                  <a:cubicBezTo>
                    <a:pt x="290732" y="193371"/>
                    <a:pt x="581465" y="-63364"/>
                    <a:pt x="844062" y="14008"/>
                  </a:cubicBezTo>
                  <a:cubicBezTo>
                    <a:pt x="1106659" y="91380"/>
                    <a:pt x="1338776" y="656433"/>
                    <a:pt x="1575582" y="914341"/>
                  </a:cubicBezTo>
                  <a:cubicBezTo>
                    <a:pt x="1812388" y="1172249"/>
                    <a:pt x="1974167" y="1423122"/>
                    <a:pt x="2264899" y="1561454"/>
                  </a:cubicBezTo>
                  <a:cubicBezTo>
                    <a:pt x="2555631" y="1699786"/>
                    <a:pt x="3319976" y="1744334"/>
                    <a:pt x="3319976" y="1744334"/>
                  </a:cubicBezTo>
                  <a:lnTo>
                    <a:pt x="3319976" y="1744334"/>
                  </a:lnTo>
                </a:path>
              </a:pathLst>
            </a:cu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EFBC97-D417-40CC-8275-6AC0F1FC0A89}"/>
                </a:ext>
              </a:extLst>
            </p:cNvPr>
            <p:cNvSpPr/>
            <p:nvPr/>
          </p:nvSpPr>
          <p:spPr>
            <a:xfrm>
              <a:off x="6020972" y="4248443"/>
              <a:ext cx="4220308" cy="1203473"/>
            </a:xfrm>
            <a:custGeom>
              <a:avLst/>
              <a:gdLst>
                <a:gd name="connsiteX0" fmla="*/ 0 w 4220308"/>
                <a:gd name="connsiteY0" fmla="*/ 773723 h 1203473"/>
                <a:gd name="connsiteX1" fmla="*/ 970671 w 4220308"/>
                <a:gd name="connsiteY1" fmla="*/ 1195754 h 1203473"/>
                <a:gd name="connsiteX2" fmla="*/ 2433711 w 4220308"/>
                <a:gd name="connsiteY2" fmla="*/ 450166 h 1203473"/>
                <a:gd name="connsiteX3" fmla="*/ 4220308 w 4220308"/>
                <a:gd name="connsiteY3" fmla="*/ 0 h 1203473"/>
                <a:gd name="connsiteX4" fmla="*/ 4220308 w 4220308"/>
                <a:gd name="connsiteY4" fmla="*/ 0 h 1203473"/>
                <a:gd name="connsiteX5" fmla="*/ 4220308 w 4220308"/>
                <a:gd name="connsiteY5" fmla="*/ 0 h 120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0308" h="1203473">
                  <a:moveTo>
                    <a:pt x="0" y="773723"/>
                  </a:moveTo>
                  <a:cubicBezTo>
                    <a:pt x="282526" y="1011701"/>
                    <a:pt x="565053" y="1249680"/>
                    <a:pt x="970671" y="1195754"/>
                  </a:cubicBezTo>
                  <a:cubicBezTo>
                    <a:pt x="1376289" y="1141828"/>
                    <a:pt x="1892105" y="649458"/>
                    <a:pt x="2433711" y="450166"/>
                  </a:cubicBezTo>
                  <a:cubicBezTo>
                    <a:pt x="2975317" y="250874"/>
                    <a:pt x="4220308" y="0"/>
                    <a:pt x="4220308" y="0"/>
                  </a:cubicBezTo>
                  <a:lnTo>
                    <a:pt x="4220308" y="0"/>
                  </a:lnTo>
                  <a:lnTo>
                    <a:pt x="4220308" y="0"/>
                  </a:lnTo>
                </a:path>
              </a:pathLst>
            </a:cu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718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Further analysis on Elastic net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863">
            <a:off x="-222956" y="3498485"/>
            <a:ext cx="3541832" cy="253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906510-278D-4DF0-8947-506DFB83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09" y="6870434"/>
            <a:ext cx="62259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D09D2E-7DCD-4B5F-981D-3CCB8B7F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57" y="1068559"/>
            <a:ext cx="5470093" cy="56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3B6C2-650D-4E9D-8BB5-8A289EDFD2C0}"/>
              </a:ext>
            </a:extLst>
          </p:cNvPr>
          <p:cNvSpPr/>
          <p:nvPr/>
        </p:nvSpPr>
        <p:spPr>
          <a:xfrm>
            <a:off x="1113182" y="1338470"/>
            <a:ext cx="9965635" cy="5022573"/>
          </a:xfrm>
          <a:prstGeom prst="rect">
            <a:avLst/>
          </a:prstGeom>
          <a:solidFill>
            <a:srgbClr val="FAF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7FFC6-FB98-4068-9D40-1E57D82E37CC}"/>
              </a:ext>
            </a:extLst>
          </p:cNvPr>
          <p:cNvSpPr txBox="1"/>
          <p:nvPr/>
        </p:nvSpPr>
        <p:spPr>
          <a:xfrm>
            <a:off x="1282884" y="1842448"/>
            <a:ext cx="1007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MSE - 0.1738169       R-squared - 0.4695583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49E31-E3DD-4BE6-830F-046ED7423584}"/>
              </a:ext>
            </a:extLst>
          </p:cNvPr>
          <p:cNvSpPr txBox="1"/>
          <p:nvPr/>
        </p:nvSpPr>
        <p:spPr>
          <a:xfrm>
            <a:off x="2634015" y="3111686"/>
            <a:ext cx="58275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Lack of </a:t>
            </a:r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lack of other significant socio-economic variables in this data set.</a:t>
            </a:r>
          </a:p>
        </p:txBody>
      </p:sp>
    </p:spTree>
    <p:extLst>
      <p:ext uri="{BB962C8B-B14F-4D97-AF65-F5344CB8AC3E}">
        <p14:creationId xmlns:p14="http://schemas.microsoft.com/office/powerpoint/2010/main" val="16442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1E6CE1-EB50-4D50-AB7D-B2548D3EC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1444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A315E-8A0B-468B-9430-2F59B9B93E45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sng">
                <a:latin typeface="+mj-lt"/>
                <a:ea typeface="+mj-ea"/>
                <a:cs typeface="+mj-cs"/>
                <a:hlinkClick r:id="rId8"/>
              </a:rPr>
              <a:t>http://www.sthda.com/english/</a:t>
            </a: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sng">
                <a:latin typeface="+mj-lt"/>
                <a:ea typeface="+mj-ea"/>
                <a:cs typeface="+mj-cs"/>
                <a:hlinkClick r:id="rId9"/>
              </a:rPr>
              <a:t>http://www.sthda.com/english/wiki/ggplot2-box-plot-quick-start-guide-r-software-and-data-visualization</a:t>
            </a: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sng">
                <a:latin typeface="+mj-lt"/>
                <a:ea typeface="+mj-ea"/>
                <a:cs typeface="+mj-cs"/>
                <a:hlinkClick r:id="rId10"/>
              </a:rPr>
              <a:t>https://www.ck12.org/book/ck-12-probability-and-statistics-concepts/section/4.6/</a:t>
            </a:r>
            <a:endParaRPr lang="en-US" u="sng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hlinkClick r:id="rId11"/>
              </a:rPr>
              <a:t>https://towardsdatascience.com/</a:t>
            </a: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hlinkClick r:id="rId12"/>
              </a:rPr>
              <a:t>https://www.techtarget.com/searchenterpriseai/definition/machine-learning-ML#:~:text=Machine%20learning%20(ML)%20is%20a,to%20predict%20new%20output%20values</a:t>
            </a:r>
            <a:r>
              <a:rPr lang="en-US">
                <a:latin typeface="+mj-lt"/>
                <a:ea typeface="+mj-ea"/>
                <a:cs typeface="+mj-cs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hlinkClick r:id="rId13"/>
              </a:rPr>
              <a:t>https://www.kaggle.com/issatingzon/exploratory-data-analysis</a:t>
            </a: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hlinkClick r:id="rId14"/>
              </a:rPr>
              <a:t>https://www.analyticssteps.com/blogs/overview-descriptive-analysis</a:t>
            </a:r>
            <a:endParaRPr lang="en-US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D8967-4A41-47EB-8FFC-C621C970F8E0}"/>
              </a:ext>
            </a:extLst>
          </p:cNvPr>
          <p:cNvSpPr txBox="1"/>
          <p:nvPr/>
        </p:nvSpPr>
        <p:spPr>
          <a:xfrm>
            <a:off x="9511458" y="6657944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www.picpedia.org/chalkboard/r/referen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B3860-70A0-4D2D-B199-04ED943BCD56}"/>
              </a:ext>
            </a:extLst>
          </p:cNvPr>
          <p:cNvSpPr txBox="1"/>
          <p:nvPr/>
        </p:nvSpPr>
        <p:spPr>
          <a:xfrm>
            <a:off x="261149" y="292046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References.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</p:spTree>
    <p:extLst>
      <p:ext uri="{BB962C8B-B14F-4D97-AF65-F5344CB8AC3E}">
        <p14:creationId xmlns:p14="http://schemas.microsoft.com/office/powerpoint/2010/main" val="1462948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E3A31F0-A6D7-4DC8-988D-BEE8BC723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8F439C-1F96-429D-BC5F-1CAA3953B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01" y="1"/>
            <a:ext cx="5464598" cy="2125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B1F28948-DE1F-41E3-9501-2AE779A9B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1" r="-1" b="-1"/>
          <a:stretch/>
        </p:blipFill>
        <p:spPr>
          <a:xfrm>
            <a:off x="6256871" y="10"/>
            <a:ext cx="3525205" cy="423366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CCFE92B-8A78-4809-96C2-0A44FDBA2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663B57B-9BE4-44E3-97D3-C2D070D91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962" r="12555"/>
          <a:stretch/>
        </p:blipFill>
        <p:spPr>
          <a:xfrm>
            <a:off x="631397" y="2286000"/>
            <a:ext cx="5464600" cy="457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DF96F12-82AF-49DB-AA18-023E0E94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394540"/>
            <a:ext cx="3525205" cy="2463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Recap from Descriptive Analysis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DC7B2B-42F3-4006-9FA4-472C3D10C3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7511" y="1067234"/>
            <a:ext cx="2370338" cy="2581488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8E7F1-4AB7-4CD1-9445-5B91CE9CD658}"/>
              </a:ext>
            </a:extLst>
          </p:cNvPr>
          <p:cNvSpPr txBox="1"/>
          <p:nvPr/>
        </p:nvSpPr>
        <p:spPr>
          <a:xfrm>
            <a:off x="9455333" y="1922116"/>
            <a:ext cx="217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Extreme Values in</a:t>
            </a:r>
          </a:p>
          <a:p>
            <a:pPr algn="ctr"/>
            <a:r>
              <a:rPr lang="en-US" sz="3600" dirty="0"/>
              <a:t>some variables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0FE3AA-2191-4BFC-84E5-04ACB4713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703" y="4154282"/>
            <a:ext cx="3134936" cy="20925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A179B8-FF4E-42CC-A425-4BD6DB46D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15034" y="4207496"/>
            <a:ext cx="3134936" cy="20393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BAD164-82FE-48DF-BBE0-5FEDE0F4EC4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03216" y="1067234"/>
            <a:ext cx="2370338" cy="25814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6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Recap from Descriptive Analysis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A5DB6D0-0534-4543-B789-A879F22ECB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" r="192"/>
          <a:stretch/>
        </p:blipFill>
        <p:spPr>
          <a:xfrm>
            <a:off x="3131850" y="1208079"/>
            <a:ext cx="5649293" cy="526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1279B4-0ACD-4C14-BF98-65D1E58C19C2}"/>
              </a:ext>
            </a:extLst>
          </p:cNvPr>
          <p:cNvSpPr txBox="1"/>
          <p:nvPr/>
        </p:nvSpPr>
        <p:spPr>
          <a:xfrm>
            <a:off x="9343083" y="3334143"/>
            <a:ext cx="23703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Only 0.631% is eliminated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8206E-AAA9-4A57-BA80-8A771C8669A8}"/>
              </a:ext>
            </a:extLst>
          </p:cNvPr>
          <p:cNvSpPr txBox="1"/>
          <p:nvPr/>
        </p:nvSpPr>
        <p:spPr>
          <a:xfrm>
            <a:off x="9343083" y="1988854"/>
            <a:ext cx="28845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 cut-off was decided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FE2E93-1DD4-45C0-8E9A-A286B1E8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4" y="3558786"/>
            <a:ext cx="1975390" cy="2335764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452CFD9-E44A-4BA8-838E-0F13BCBC09C9}"/>
              </a:ext>
            </a:extLst>
          </p:cNvPr>
          <p:cNvSpPr/>
          <p:nvPr/>
        </p:nvSpPr>
        <p:spPr>
          <a:xfrm>
            <a:off x="4669654" y="2925024"/>
            <a:ext cx="195308" cy="1003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1639D5-3B7B-455B-9583-CA908C7CED82}"/>
              </a:ext>
            </a:extLst>
          </p:cNvPr>
          <p:cNvSpPr txBox="1"/>
          <p:nvPr/>
        </p:nvSpPr>
        <p:spPr>
          <a:xfrm>
            <a:off x="4456591" y="2320730"/>
            <a:ext cx="121624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48868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19269"/>
            <a:ext cx="8957983" cy="7694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/>
                </a:solidFill>
                <a:latin typeface="Arial(Heading)"/>
              </a:rPr>
              <a:t>Re-defined Problem</a:t>
            </a:r>
            <a:endParaRPr lang="en-US" sz="4400" b="1" dirty="0">
              <a:solidFill>
                <a:schemeClr val="tx1"/>
              </a:solidFill>
              <a:latin typeface="Arial(Heading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6D799-2729-46CA-BCD2-5DCF17FB9020}"/>
              </a:ext>
            </a:extLst>
          </p:cNvPr>
          <p:cNvSpPr txBox="1"/>
          <p:nvPr/>
        </p:nvSpPr>
        <p:spPr>
          <a:xfrm>
            <a:off x="887767" y="2024109"/>
            <a:ext cx="6409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Predicting the Monthly Food Expenditure of Filipino Families whose income level is less than 1500,000 pesos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1143B-E642-470E-9725-21D27FAA6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262" y="2339770"/>
            <a:ext cx="2420708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2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Recap from Descriptive Analysis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41" y="4090633"/>
            <a:ext cx="1334080" cy="23331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C5297F74-AFC8-412B-B0D3-D6D30C755E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r="15404"/>
          <a:stretch/>
        </p:blipFill>
        <p:spPr bwMode="auto">
          <a:xfrm>
            <a:off x="4068933" y="1232518"/>
            <a:ext cx="5660136" cy="5285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Spoonful of cereal and berries">
            <a:extLst>
              <a:ext uri="{FF2B5EF4-FFF2-40B4-BE49-F238E27FC236}">
                <a16:creationId xmlns:a16="http://schemas.microsoft.com/office/drawing/2014/main" id="{40C5ABCC-DB75-4634-B146-6D1850017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79" y="1574945"/>
            <a:ext cx="2944809" cy="196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icture containing food, plate, white, rice&#10;&#10;Description automatically generated">
            <a:extLst>
              <a:ext uri="{FF2B5EF4-FFF2-40B4-BE49-F238E27FC236}">
                <a16:creationId xmlns:a16="http://schemas.microsoft.com/office/drawing/2014/main" id="{1E35443B-50A2-481E-B5AC-3D8073FE2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90546" y="4165600"/>
            <a:ext cx="2136678" cy="160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388A04-0726-491A-AEF8-3C1291979D79}"/>
              </a:ext>
            </a:extLst>
          </p:cNvPr>
          <p:cNvSpPr txBox="1"/>
          <p:nvPr/>
        </p:nvSpPr>
        <p:spPr>
          <a:xfrm>
            <a:off x="8266544" y="7037070"/>
            <a:ext cx="240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flickr.com/photos/calgaryreviews/5583597879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262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Recap from Descriptive Analysis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41" y="4090633"/>
            <a:ext cx="1334080" cy="23331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Spoonful of cereal and berries">
            <a:extLst>
              <a:ext uri="{FF2B5EF4-FFF2-40B4-BE49-F238E27FC236}">
                <a16:creationId xmlns:a16="http://schemas.microsoft.com/office/drawing/2014/main" id="{40C5ABCC-DB75-4634-B146-6D1850017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79" y="1574945"/>
            <a:ext cx="2944809" cy="196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icture containing food, plate, white, rice&#10;&#10;Description automatically generated">
            <a:extLst>
              <a:ext uri="{FF2B5EF4-FFF2-40B4-BE49-F238E27FC236}">
                <a16:creationId xmlns:a16="http://schemas.microsoft.com/office/drawing/2014/main" id="{1E35443B-50A2-481E-B5AC-3D8073FE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0546" y="4165600"/>
            <a:ext cx="2136678" cy="160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388A04-0726-491A-AEF8-3C1291979D79}"/>
              </a:ext>
            </a:extLst>
          </p:cNvPr>
          <p:cNvSpPr txBox="1"/>
          <p:nvPr/>
        </p:nvSpPr>
        <p:spPr>
          <a:xfrm>
            <a:off x="8266544" y="7037070"/>
            <a:ext cx="240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lickr.com/photos/calgaryreviews/5583597879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58721EE-4B7D-4347-B0D0-2B0025DC32C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962683" y="1232518"/>
            <a:ext cx="566013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9208F-9D26-4187-B726-DCA5C256A1D2}"/>
              </a:ext>
            </a:extLst>
          </p:cNvPr>
          <p:cNvSpPr/>
          <p:nvPr/>
        </p:nvSpPr>
        <p:spPr>
          <a:xfrm>
            <a:off x="0" y="0"/>
            <a:ext cx="9062113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EBC54-3394-4567-8EC9-D64436231C07}"/>
              </a:ext>
            </a:extLst>
          </p:cNvPr>
          <p:cNvGrpSpPr/>
          <p:nvPr/>
        </p:nvGrpSpPr>
        <p:grpSpPr>
          <a:xfrm>
            <a:off x="0" y="0"/>
            <a:ext cx="9062113" cy="6862106"/>
            <a:chOff x="0" y="0"/>
            <a:chExt cx="7418059" cy="6862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32DF-FCC8-4012-9E47-2DE95AF37487}"/>
                </a:ext>
              </a:extLst>
            </p:cNvPr>
            <p:cNvSpPr/>
            <p:nvPr/>
          </p:nvSpPr>
          <p:spPr>
            <a:xfrm>
              <a:off x="0" y="0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6A6C-3244-4284-BE59-581F5B267636}"/>
                </a:ext>
              </a:extLst>
            </p:cNvPr>
            <p:cNvSpPr/>
            <p:nvPr/>
          </p:nvSpPr>
          <p:spPr>
            <a:xfrm rot="5400000">
              <a:off x="-3326746" y="3446016"/>
              <a:ext cx="6738730" cy="852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2DA096-3814-4D87-B52D-A66C9597F79A}"/>
                </a:ext>
              </a:extLst>
            </p:cNvPr>
            <p:cNvSpPr/>
            <p:nvPr/>
          </p:nvSpPr>
          <p:spPr>
            <a:xfrm>
              <a:off x="0" y="6752378"/>
              <a:ext cx="7418059" cy="1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127E8E-D33A-4A03-AFF5-D3298F9FDAF4}"/>
              </a:ext>
            </a:extLst>
          </p:cNvPr>
          <p:cNvSpPr txBox="1"/>
          <p:nvPr/>
        </p:nvSpPr>
        <p:spPr>
          <a:xfrm>
            <a:off x="104130" y="122827"/>
            <a:ext cx="8957983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(Heading)"/>
              </a:rPr>
              <a:t>Recap from Descriptive Analysis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(Heading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CAD5F-F987-4FB3-BFD0-1CDEE99E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0" y="3178199"/>
            <a:ext cx="1793061" cy="31358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0B71B-75BD-4E3F-9F36-4CDAB9BE33E3}"/>
              </a:ext>
            </a:extLst>
          </p:cNvPr>
          <p:cNvSpPr/>
          <p:nvPr/>
        </p:nvSpPr>
        <p:spPr>
          <a:xfrm>
            <a:off x="3404383" y="1015095"/>
            <a:ext cx="6991642" cy="57200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2D82EE1B-FA64-49A0-B8E5-BD6CA62C0C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2683" y="1220856"/>
            <a:ext cx="566013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2550</TotalTime>
  <Words>511</Words>
  <Application>Microsoft Office PowerPoint</Application>
  <PresentationFormat>Widescreen</PresentationFormat>
  <Paragraphs>106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Arial(Heading)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Sandali Prathibhani</cp:lastModifiedBy>
  <cp:revision>61</cp:revision>
  <dcterms:created xsi:type="dcterms:W3CDTF">2022-03-28T16:12:48Z</dcterms:created>
  <dcterms:modified xsi:type="dcterms:W3CDTF">2022-03-31T18:47:28Z</dcterms:modified>
</cp:coreProperties>
</file>